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 id="276" r:id="rId16"/>
    <p:sldId id="277" r:id="rId17"/>
    <p:sldId id="278" r:id="rId18"/>
    <p:sldId id="279"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03" autoAdjust="0"/>
  </p:normalViewPr>
  <p:slideViewPr>
    <p:cSldViewPr>
      <p:cViewPr>
        <p:scale>
          <a:sx n="82" d="100"/>
          <a:sy n="82" d="100"/>
        </p:scale>
        <p:origin x="8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0" y="1295400"/>
            <a:ext cx="9144000" cy="3276600"/>
          </a:xfrm>
          <a:prstGeom prst="rect">
            <a:avLst/>
          </a:prstGeom>
        </p:spPr>
        <p:txBody>
          <a:bodyPr vert="horz" lIns="91440" tIns="45720" rIns="91440" bIns="45720" rtlCol="0" anchor="ctr">
            <a:noAutofit/>
          </a:bodyPr>
          <a:lstStyle/>
          <a:p>
            <a:pPr algn="just">
              <a:spcBef>
                <a:spcPts val="125"/>
              </a:spcBef>
              <a:spcAft>
                <a:spcPts val="125"/>
              </a:spcAft>
              <a:defRPr/>
            </a:pPr>
            <a:r>
              <a:rPr lang="en-US" sz="2800" b="1" dirty="0" smtClean="0">
                <a:latin typeface="Cambria" panose="02040503050406030204" pitchFamily="18" charset="0"/>
                <a:ea typeface="Cambria" panose="02040503050406030204" pitchFamily="18" charset="0"/>
              </a:rPr>
              <a:t>Bioactive </a:t>
            </a:r>
            <a:r>
              <a:rPr lang="en-US" sz="2800" b="1" dirty="0">
                <a:latin typeface="Cambria" panose="02040503050406030204" pitchFamily="18" charset="0"/>
                <a:ea typeface="Cambria" panose="02040503050406030204" pitchFamily="18" charset="0"/>
              </a:rPr>
              <a:t>Constituents, Antioxidant and Anti-Inflammatory Effects of </a:t>
            </a:r>
            <a:r>
              <a:rPr lang="en-US" sz="2800" b="1" i="1" dirty="0" err="1">
                <a:latin typeface="Cambria" panose="02040503050406030204" pitchFamily="18" charset="0"/>
                <a:ea typeface="Cambria" panose="02040503050406030204" pitchFamily="18" charset="0"/>
              </a:rPr>
              <a:t>Uvaria</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chamae</a:t>
            </a:r>
            <a:r>
              <a:rPr lang="en-US" sz="2800" b="1" dirty="0">
                <a:latin typeface="Cambria" panose="02040503050406030204" pitchFamily="18" charset="0"/>
                <a:ea typeface="Cambria" panose="02040503050406030204" pitchFamily="18" charset="0"/>
              </a:rPr>
              <a:t> Stem Extracts on Carbon Tetrachloride-Induced Toxicity in </a:t>
            </a:r>
            <a:r>
              <a:rPr lang="en-US" sz="2800" b="1" dirty="0" smtClean="0">
                <a:latin typeface="Cambria" panose="02040503050406030204" pitchFamily="18" charset="0"/>
                <a:ea typeface="Cambria" panose="02040503050406030204" pitchFamily="18" charset="0"/>
              </a:rPr>
              <a:t>Rats</a:t>
            </a:r>
          </a:p>
          <a:p>
            <a:pPr marL="0" marR="0" lvl="0" indent="0" algn="just" defTabSz="914400" rtl="0" eaLnBrk="1" fontAlgn="auto" latinLnBrk="0" hangingPunct="1">
              <a:lnSpc>
                <a:spcPct val="100000"/>
              </a:lnSpc>
              <a:spcBef>
                <a:spcPts val="125"/>
              </a:spcBef>
              <a:spcAft>
                <a:spcPts val="125"/>
              </a:spcAft>
              <a:buClrTx/>
              <a:buSzTx/>
              <a:buFontTx/>
              <a:buNone/>
              <a:tabLst/>
              <a:defRPr/>
            </a:pPr>
            <a:endParaRPr kumimoji="0" lang="en-US" sz="2000" b="1" i="0" u="none" strike="noStrike" kern="1200" cap="none" spc="0" normalizeH="0" baseline="0" noProof="0" dirty="0" smtClean="0">
              <a:ln>
                <a:noFill/>
              </a:ln>
              <a:effectLst/>
              <a:uLnTx/>
              <a:uFillTx/>
              <a:latin typeface="Cambria" pitchFamily="18" charset="0"/>
              <a:ea typeface="Cambria" panose="02040503050406030204" pitchFamily="18" charset="0"/>
              <a:cs typeface="+mj-cs"/>
            </a:endParaRPr>
          </a:p>
        </p:txBody>
      </p:sp>
      <p:sp>
        <p:nvSpPr>
          <p:cNvPr id="10" name="Subtitle 2"/>
          <p:cNvSpPr txBox="1">
            <a:spLocks/>
          </p:cNvSpPr>
          <p:nvPr/>
        </p:nvSpPr>
        <p:spPr>
          <a:xfrm>
            <a:off x="304800" y="4437112"/>
            <a:ext cx="5995392"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rPr>
              <a:t>DR. DAVID CHUKWU OBASI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effectLst/>
              <a:uLnTx/>
              <a:uFillTx/>
              <a:latin typeface="Cambria" pitchFamily="18" charset="0"/>
              <a:ea typeface="Cambria" panose="02040503050406030204" pitchFamily="18" charset="0"/>
            </a:endParaRPr>
          </a:p>
          <a:p>
            <a:pPr algn="ctr"/>
            <a:r>
              <a:rPr lang="en-US" sz="2000" b="1" dirty="0">
                <a:latin typeface="Cambria" panose="02040503050406030204" pitchFamily="18" charset="0"/>
                <a:ea typeface="Cambria" panose="02040503050406030204" pitchFamily="18" charset="0"/>
                <a:cs typeface="Times New Roman" panose="02020603050405020304" pitchFamily="18" charset="0"/>
              </a:rPr>
              <a:t>DEPARTMENT OF MEDICAL BIOCHEMISTRY, DAVID UMAHI FEDERAL UNIVERSITY OF HEALTH SCIENCES, UBURU, EBONYI STATE, NIGERIA</a:t>
            </a:r>
            <a:endParaRPr lang="en-US" sz="2000" b="1" dirty="0">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effectLst/>
              <a:uLnTx/>
              <a:uFillTx/>
              <a:latin typeface="Cambria"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015663"/>
          </a:xfrm>
          <a:prstGeom prst="rect">
            <a:avLst/>
          </a:prstGeom>
          <a:noFill/>
        </p:spPr>
        <p:txBody>
          <a:bodyPr wrap="square" rtlCol="0">
            <a:spAutoFit/>
          </a:bodyPr>
          <a:lstStyle/>
          <a:p>
            <a:pPr algn="ctr"/>
            <a:r>
              <a:rPr lang="en-US" sz="2000" b="1" dirty="0" smtClean="0">
                <a:effectLst/>
                <a:latin typeface="Arial Black" panose="020B0A04020102020204" pitchFamily="34" charset="0"/>
                <a:ea typeface="Times New Roman" panose="02020603050405020304" pitchFamily="18" charset="0"/>
                <a:cs typeface="Times New Roman" panose="02020603050405020304" pitchFamily="18" charset="0"/>
              </a:rPr>
              <a:t>RESULTS</a:t>
            </a:r>
          </a:p>
          <a:p>
            <a:pPr algn="ctr"/>
            <a:r>
              <a:rPr lang="en-US" sz="2000" b="1" dirty="0" smtClean="0">
                <a:effectLst/>
                <a:latin typeface="Arial Black" panose="020B0A04020102020204" pitchFamily="34" charset="0"/>
                <a:ea typeface="Times New Roman" panose="02020603050405020304" pitchFamily="18" charset="0"/>
                <a:cs typeface="Times New Roman" panose="02020603050405020304" pitchFamily="18" charset="0"/>
              </a:rPr>
              <a:t>EFFECTS </a:t>
            </a:r>
            <a:r>
              <a:rPr lang="en-US" sz="2000" b="1" dirty="0">
                <a:effectLst/>
                <a:latin typeface="Arial Black" panose="020B0A04020102020204" pitchFamily="34" charset="0"/>
                <a:ea typeface="Times New Roman" panose="02020603050405020304" pitchFamily="18" charset="0"/>
                <a:cs typeface="Times New Roman" panose="02020603050405020304" pitchFamily="18" charset="0"/>
              </a:rPr>
              <a:t>OF</a:t>
            </a:r>
            <a:r>
              <a:rPr lang="en-US" sz="2000" b="1" i="1" dirty="0">
                <a:effectLst/>
                <a:latin typeface="Arial Black" panose="020B0A04020102020204" pitchFamily="34" charset="0"/>
                <a:ea typeface="Times New Roman" panose="02020603050405020304" pitchFamily="18" charset="0"/>
                <a:cs typeface="Times New Roman" panose="02020603050405020304" pitchFamily="18" charset="0"/>
              </a:rPr>
              <a:t> </a:t>
            </a:r>
            <a:r>
              <a:rPr lang="en-US" sz="2000" b="1" dirty="0">
                <a:effectLst/>
                <a:latin typeface="Arial Black" panose="020B0A04020102020204" pitchFamily="34" charset="0"/>
                <a:ea typeface="Times New Roman" panose="02020603050405020304" pitchFamily="18" charset="0"/>
                <a:cs typeface="Times New Roman" panose="02020603050405020304" pitchFamily="18" charset="0"/>
              </a:rPr>
              <a:t>THE EXTRACTS ON </a:t>
            </a:r>
            <a:r>
              <a:rPr lang="en-US" sz="2000" b="1" dirty="0">
                <a:effectLst/>
                <a:latin typeface="Arial Black" panose="020B0A04020102020204" pitchFamily="34" charset="0"/>
                <a:ea typeface="Times New Roman" panose="02020603050405020304" pitchFamily="18" charset="0"/>
              </a:rPr>
              <a:t>ANTI-OXIDANT BIOMARKERS </a:t>
            </a:r>
            <a:endParaRPr lang="en-US" sz="2000" b="1" dirty="0">
              <a:effectLst/>
              <a:latin typeface="Arial Black" panose="020B0A04020102020204" pitchFamily="34" charset="0"/>
              <a:ea typeface="Times New Roman" panose="02020603050405020304" pitchFamily="18" charset="0"/>
              <a:cs typeface="Times New Roman" panose="02020603050405020304" pitchFamily="18" charset="0"/>
            </a:endParaRPr>
          </a:p>
          <a:p>
            <a:pPr algn="ctr"/>
            <a:r>
              <a:rPr lang="en-US" sz="2000" b="1" dirty="0">
                <a:latin typeface="Arial Black" panose="020B0A04020102020204" pitchFamily="34" charset="0"/>
                <a:ea typeface="Times New Roman" panose="02020603050405020304" pitchFamily="18" charset="0"/>
                <a:cs typeface="Times New Roman" panose="02020603050405020304" pitchFamily="18" charset="0"/>
              </a:rPr>
              <a:t>A. </a:t>
            </a:r>
            <a:r>
              <a:rPr lang="en-US" sz="2000" dirty="0">
                <a:effectLst/>
                <a:latin typeface="Arial Black" panose="020B0A04020102020204" pitchFamily="34" charset="0"/>
                <a:ea typeface="Times New Roman" panose="02020603050405020304" pitchFamily="18" charset="0"/>
                <a:cs typeface="Times New Roman" panose="02020603050405020304" pitchFamily="18" charset="0"/>
              </a:rPr>
              <a:t>SUPEROXIDE DISMUTASE (SOD) ACTIVITY</a:t>
            </a:r>
            <a:endParaRPr lang="en-US" sz="2000" dirty="0"/>
          </a:p>
        </p:txBody>
      </p:sp>
      <p:pic>
        <p:nvPicPr>
          <p:cNvPr id="8" name="Picture 7"/>
          <p:cNvPicPr>
            <a:picLocks noChangeAspect="1"/>
          </p:cNvPicPr>
          <p:nvPr/>
        </p:nvPicPr>
        <p:blipFill rotWithShape="1">
          <a:blip r:embed="rId2"/>
          <a:srcRect l="26763" t="24872" r="23557" b="17949"/>
          <a:stretch>
            <a:fillRect/>
          </a:stretch>
        </p:blipFill>
        <p:spPr bwMode="auto">
          <a:xfrm>
            <a:off x="0" y="908720"/>
            <a:ext cx="9143999" cy="4403746"/>
          </a:xfrm>
          <a:prstGeom prst="rect">
            <a:avLst/>
          </a:prstGeom>
          <a:ln>
            <a:noFill/>
          </a:ln>
        </p:spPr>
      </p:pic>
      <p:sp>
        <p:nvSpPr>
          <p:cNvPr id="9" name="Text Box 363"/>
          <p:cNvSpPr txBox="1"/>
          <p:nvPr/>
        </p:nvSpPr>
        <p:spPr>
          <a:xfrm>
            <a:off x="0" y="5312466"/>
            <a:ext cx="9144000" cy="1140870"/>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marL="0" marR="0" algn="just">
              <a:spcBef>
                <a:spcPts val="0"/>
              </a:spcBef>
              <a:spcAft>
                <a:spcPts val="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Figure </a:t>
            </a:r>
            <a:r>
              <a:rPr lang="en-US" sz="1600" b="1" dirty="0" smtClean="0">
                <a:effectLst/>
                <a:latin typeface="Cambria" panose="02040503050406030204" pitchFamily="18" charset="0"/>
                <a:ea typeface="Cambria" panose="02040503050406030204" pitchFamily="18" charset="0"/>
                <a:cs typeface="Times New Roman" panose="02020603050405020304" pitchFamily="18" charset="0"/>
              </a:rPr>
              <a:t>2</a:t>
            </a: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r>
              <a:rPr lang="en-US" sz="1600" b="1" dirty="0">
                <a:effectLst/>
                <a:latin typeface="Cambria" panose="02040503050406030204" pitchFamily="18" charset="0"/>
                <a:ea typeface="Cambria" panose="02040503050406030204" pitchFamily="18" charset="0"/>
              </a:rPr>
              <a:t>Effects of UCSE on superoxide dismutase (SOD) activities of CCl</a:t>
            </a:r>
            <a:r>
              <a:rPr lang="en-US" sz="1600" b="1" baseline="-25000" dirty="0">
                <a:effectLst/>
                <a:latin typeface="Cambria" panose="02040503050406030204" pitchFamily="18" charset="0"/>
                <a:ea typeface="Cambria" panose="02040503050406030204" pitchFamily="18" charset="0"/>
              </a:rPr>
              <a:t>4</a:t>
            </a:r>
            <a:r>
              <a:rPr lang="en-US" sz="1600" b="1" dirty="0">
                <a:effectLst/>
                <a:latin typeface="Cambria" panose="02040503050406030204" pitchFamily="18" charset="0"/>
                <a:ea typeface="Cambria" panose="02040503050406030204" pitchFamily="18" charset="0"/>
              </a:rPr>
              <a:t>-induced toxicity in albino </a:t>
            </a:r>
            <a:r>
              <a:rPr lang="en-US" sz="1600" b="1" dirty="0" smtClean="0">
                <a:effectLst/>
                <a:latin typeface="Cambria" panose="02040503050406030204" pitchFamily="18" charset="0"/>
                <a:ea typeface="Cambria" panose="02040503050406030204" pitchFamily="18" charset="0"/>
              </a:rPr>
              <a:t>rats. </a:t>
            </a:r>
            <a:r>
              <a:rPr lang="en-US" sz="1600" b="1" i="1" dirty="0" smtClean="0">
                <a:effectLst/>
                <a:latin typeface="Cambria" panose="02040503050406030204" pitchFamily="18" charset="0"/>
                <a:ea typeface="Cambria" panose="02040503050406030204" pitchFamily="18" charset="0"/>
                <a:cs typeface="Times New Roman" panose="02020603050405020304" pitchFamily="18" charset="0"/>
              </a:rPr>
              <a:t>(Bars </a:t>
            </a:r>
            <a:r>
              <a:rPr lang="en-US" sz="1600" b="1" i="1" dirty="0">
                <a:effectLst/>
                <a:latin typeface="Cambria" panose="02040503050406030204" pitchFamily="18" charset="0"/>
                <a:ea typeface="Cambria" panose="02040503050406030204" pitchFamily="18" charset="0"/>
                <a:cs typeface="Times New Roman" panose="02020603050405020304" pitchFamily="18" charset="0"/>
              </a:rPr>
              <a:t>with different letters are considered significantly (p &lt; 0.05) different. Values are ± SEM; n = 5).</a:t>
            </a: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r>
              <a:rPr lang="en-US" sz="1600" b="1" dirty="0" smtClean="0">
                <a:effectLst/>
                <a:latin typeface="Cambria" panose="02040503050406030204" pitchFamily="18" charset="0"/>
                <a:ea typeface="Cambria" panose="02040503050406030204" pitchFamily="18" charset="0"/>
                <a:cs typeface="Times New Roman" panose="02020603050405020304" pitchFamily="18" charset="0"/>
              </a:rPr>
              <a:t>UCSE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r>
              <a:rPr lang="en-US" sz="1600" b="1" i="1" dirty="0">
                <a:effectLst/>
                <a:latin typeface="Cambria" panose="02040503050406030204" pitchFamily="18" charset="0"/>
                <a:ea typeface="Cambria" panose="02040503050406030204" pitchFamily="18" charset="0"/>
                <a:cs typeface="Times New Roman" panose="02020603050405020304" pitchFamily="18" charset="0"/>
              </a:rPr>
              <a:t>U. chamae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600" b="1" baseline="-25000" dirty="0">
                <a:effectLst/>
                <a:latin typeface="Cambria" panose="02040503050406030204" pitchFamily="18" charset="0"/>
                <a:ea typeface="Cambria" panose="02040503050406030204" pitchFamily="18" charset="0"/>
                <a:cs typeface="Times New Roman" panose="02020603050405020304" pitchFamily="18" charset="0"/>
              </a:rPr>
              <a:t>4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 Carbon tetrachloride.</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43145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cs typeface="Times New Roman" panose="02020603050405020304" pitchFamily="18" charset="0"/>
              </a:rPr>
              <a:t>B. </a:t>
            </a:r>
            <a:r>
              <a:rPr lang="en-US" sz="2400" b="1" dirty="0">
                <a:effectLst/>
                <a:latin typeface="Cambria" panose="02040503050406030204" pitchFamily="18" charset="0"/>
                <a:ea typeface="Cambria" panose="02040503050406030204" pitchFamily="18" charset="0"/>
                <a:cs typeface="Times New Roman" panose="02020603050405020304" pitchFamily="18" charset="0"/>
              </a:rPr>
              <a:t>CATALASE (CAT) ACTIVITY</a:t>
            </a:r>
            <a:endParaRPr lang="en-US" sz="2400" b="1"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rotWithShape="1">
          <a:blip r:embed="rId2"/>
          <a:srcRect l="27083" t="29487" r="23718" b="17949"/>
          <a:stretch>
            <a:fillRect/>
          </a:stretch>
        </p:blipFill>
        <p:spPr bwMode="auto">
          <a:xfrm>
            <a:off x="0" y="512586"/>
            <a:ext cx="9144000" cy="5220670"/>
          </a:xfrm>
          <a:prstGeom prst="rect">
            <a:avLst/>
          </a:prstGeom>
          <a:ln>
            <a:noFill/>
          </a:ln>
        </p:spPr>
      </p:pic>
      <p:sp>
        <p:nvSpPr>
          <p:cNvPr id="6" name="Text Box 363">
            <a:extLst>
              <a:ext uri="{FF2B5EF4-FFF2-40B4-BE49-F238E27FC236}">
                <a16:creationId xmlns="" xmlns:a16="http://schemas.microsoft.com/office/drawing/2014/main" id="{636472E1-65F7-1271-F4B4-E5EB6C61132C}"/>
              </a:ext>
            </a:extLst>
          </p:cNvPr>
          <p:cNvSpPr txBox="1"/>
          <p:nvPr/>
        </p:nvSpPr>
        <p:spPr>
          <a:xfrm>
            <a:off x="0" y="5733256"/>
            <a:ext cx="9144000" cy="996854"/>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marL="0" marR="0" algn="just">
              <a:spcBef>
                <a:spcPts val="0"/>
              </a:spcBef>
              <a:spcAft>
                <a:spcPts val="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Figure </a:t>
            </a:r>
            <a:r>
              <a:rPr lang="en-US" sz="1600" b="1" dirty="0" smtClean="0">
                <a:effectLst/>
                <a:latin typeface="Cambria" panose="02040503050406030204" pitchFamily="18" charset="0"/>
                <a:ea typeface="Cambria" panose="02040503050406030204" pitchFamily="18" charset="0"/>
                <a:cs typeface="Times New Roman" panose="02020603050405020304" pitchFamily="18" charset="0"/>
              </a:rPr>
              <a:t>3</a:t>
            </a: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r>
              <a:rPr lang="en-US" sz="1600" b="1" dirty="0">
                <a:effectLst/>
                <a:latin typeface="Cambria" panose="02040503050406030204" pitchFamily="18" charset="0"/>
                <a:ea typeface="Cambria" panose="02040503050406030204" pitchFamily="18" charset="0"/>
              </a:rPr>
              <a:t>Effects of UCSE on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catalase (CAT)</a:t>
            </a:r>
            <a:r>
              <a:rPr lang="en-US" sz="1600" b="1" dirty="0">
                <a:effectLst/>
                <a:latin typeface="Cambria" panose="02040503050406030204" pitchFamily="18" charset="0"/>
                <a:ea typeface="Cambria" panose="02040503050406030204" pitchFamily="18" charset="0"/>
              </a:rPr>
              <a:t> activity of CCl</a:t>
            </a:r>
            <a:r>
              <a:rPr lang="en-US" sz="1600" b="1" baseline="-25000" dirty="0">
                <a:effectLst/>
                <a:latin typeface="Cambria" panose="02040503050406030204" pitchFamily="18" charset="0"/>
                <a:ea typeface="Cambria" panose="02040503050406030204" pitchFamily="18" charset="0"/>
              </a:rPr>
              <a:t>4</a:t>
            </a:r>
            <a:r>
              <a:rPr lang="en-US" sz="1600" b="1" dirty="0">
                <a:effectLst/>
                <a:latin typeface="Cambria" panose="02040503050406030204" pitchFamily="18" charset="0"/>
                <a:ea typeface="Cambria" panose="02040503050406030204" pitchFamily="18" charset="0"/>
              </a:rPr>
              <a:t>-induced toxicity in albino rats.</a:t>
            </a:r>
            <a:endParaRPr lang="en-US" sz="16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0"/>
              </a:spcAft>
            </a:pPr>
            <a:r>
              <a:rPr lang="en-US" sz="1400" b="1" i="1" dirty="0">
                <a:effectLst/>
                <a:latin typeface="Cambria" panose="02040503050406030204" pitchFamily="18" charset="0"/>
                <a:ea typeface="Cambria" panose="02040503050406030204" pitchFamily="18" charset="0"/>
                <a:cs typeface="Times New Roman" panose="02020603050405020304" pitchFamily="18" charset="0"/>
              </a:rPr>
              <a:t>(Bars with different letters are considered significantly (p &lt; 0.05) different. Values are ± SEM; n = 5).</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400" b="1" dirty="0">
                <a:effectLst/>
                <a:latin typeface="Cambria" panose="02040503050406030204" pitchFamily="18" charset="0"/>
                <a:ea typeface="Cambria" panose="02040503050406030204" pitchFamily="18" charset="0"/>
                <a:cs typeface="Times New Roman" panose="02020603050405020304" pitchFamily="18" charset="0"/>
              </a:rPr>
              <a:t>UCSE = </a:t>
            </a:r>
            <a:r>
              <a:rPr lang="en-US" sz="1400" b="1" i="1" dirty="0">
                <a:effectLst/>
                <a:latin typeface="Cambria" panose="02040503050406030204" pitchFamily="18" charset="0"/>
                <a:ea typeface="Cambria" panose="02040503050406030204" pitchFamily="18" charset="0"/>
                <a:cs typeface="Times New Roman" panose="02020603050405020304" pitchFamily="18" charset="0"/>
              </a:rPr>
              <a:t>U. chamae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400" b="1" baseline="-25000" dirty="0">
                <a:effectLst/>
                <a:latin typeface="Cambria" panose="02040503050406030204" pitchFamily="18" charset="0"/>
                <a:ea typeface="Cambria" panose="02040503050406030204" pitchFamily="18" charset="0"/>
                <a:cs typeface="Times New Roman" panose="02020603050405020304" pitchFamily="18" charset="0"/>
              </a:rPr>
              <a:t>4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Carbon tetrachloride.</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3509406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61665"/>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cs typeface="Times New Roman" panose="02020603050405020304" pitchFamily="18" charset="0"/>
              </a:rPr>
              <a:t>C. </a:t>
            </a:r>
            <a:r>
              <a:rPr lang="en-US" sz="2400" b="1" dirty="0">
                <a:effectLst/>
                <a:latin typeface="Cambria" panose="02040503050406030204" pitchFamily="18" charset="0"/>
                <a:ea typeface="Cambria" panose="02040503050406030204" pitchFamily="18" charset="0"/>
                <a:cs typeface="Times New Roman" panose="02020603050405020304" pitchFamily="18" charset="0"/>
              </a:rPr>
              <a:t>GLUTATHIONE PEROXIDASE (Gpx) ACTIVITY</a:t>
            </a:r>
            <a:endParaRPr lang="en-US" sz="2400" b="1"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rotWithShape="1">
          <a:blip r:embed="rId2"/>
          <a:srcRect l="26923" t="30000" r="23878" b="12564"/>
          <a:stretch>
            <a:fillRect/>
          </a:stretch>
        </p:blipFill>
        <p:spPr bwMode="auto">
          <a:xfrm>
            <a:off x="0" y="404664"/>
            <a:ext cx="9144000" cy="5040560"/>
          </a:xfrm>
          <a:prstGeom prst="rect">
            <a:avLst/>
          </a:prstGeom>
          <a:ln>
            <a:noFill/>
          </a:ln>
        </p:spPr>
      </p:pic>
      <p:sp>
        <p:nvSpPr>
          <p:cNvPr id="6" name="Text Box 363">
            <a:extLst>
              <a:ext uri="{FF2B5EF4-FFF2-40B4-BE49-F238E27FC236}">
                <a16:creationId xmlns="" xmlns:a16="http://schemas.microsoft.com/office/drawing/2014/main" id="{9FFB78FC-F660-724F-C6B2-5844C9871C9F}"/>
              </a:ext>
            </a:extLst>
          </p:cNvPr>
          <p:cNvSpPr txBox="1"/>
          <p:nvPr/>
        </p:nvSpPr>
        <p:spPr>
          <a:xfrm>
            <a:off x="0" y="5445224"/>
            <a:ext cx="9144000" cy="936104"/>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marL="0" marR="0" algn="just">
              <a:spcBef>
                <a:spcPts val="0"/>
              </a:spcBef>
              <a:spcAft>
                <a:spcPts val="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Figure </a:t>
            </a:r>
            <a:r>
              <a:rPr lang="en-US" sz="1600" b="1" dirty="0" smtClean="0">
                <a:effectLst/>
                <a:latin typeface="Cambria" panose="02040503050406030204" pitchFamily="18" charset="0"/>
                <a:ea typeface="Cambria" panose="02040503050406030204" pitchFamily="18" charset="0"/>
                <a:cs typeface="Times New Roman" panose="02020603050405020304" pitchFamily="18" charset="0"/>
              </a:rPr>
              <a:t>4</a:t>
            </a: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r>
              <a:rPr lang="en-US" sz="1600" b="1" dirty="0">
                <a:effectLst/>
                <a:latin typeface="Cambria" panose="02040503050406030204" pitchFamily="18" charset="0"/>
                <a:ea typeface="Cambria" panose="02040503050406030204" pitchFamily="18" charset="0"/>
              </a:rPr>
              <a:t>Effects of UCSE on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glutathione peroxidase (Gpx)</a:t>
            </a:r>
            <a:r>
              <a:rPr lang="en-US" sz="1600" b="1" dirty="0">
                <a:effectLst/>
                <a:latin typeface="Cambria" panose="02040503050406030204" pitchFamily="18" charset="0"/>
                <a:ea typeface="Cambria" panose="02040503050406030204" pitchFamily="18" charset="0"/>
              </a:rPr>
              <a:t> activity of CCl</a:t>
            </a:r>
            <a:r>
              <a:rPr lang="en-US" sz="1600" b="1" baseline="-25000" dirty="0">
                <a:effectLst/>
                <a:latin typeface="Cambria" panose="02040503050406030204" pitchFamily="18" charset="0"/>
                <a:ea typeface="Cambria" panose="02040503050406030204" pitchFamily="18" charset="0"/>
              </a:rPr>
              <a:t>4</a:t>
            </a:r>
            <a:r>
              <a:rPr lang="en-US" sz="1600" b="1" dirty="0">
                <a:effectLst/>
                <a:latin typeface="Cambria" panose="02040503050406030204" pitchFamily="18" charset="0"/>
                <a:ea typeface="Cambria" panose="02040503050406030204" pitchFamily="18" charset="0"/>
              </a:rPr>
              <a:t>-induced toxicity in albino rats</a:t>
            </a:r>
            <a:r>
              <a:rPr lang="en-US" sz="1600" b="1" dirty="0" smtClean="0">
                <a:effectLst/>
                <a:latin typeface="Cambria" panose="02040503050406030204" pitchFamily="18" charset="0"/>
                <a:ea typeface="Cambria" panose="02040503050406030204" pitchFamily="18" charset="0"/>
              </a:rPr>
              <a:t>. </a:t>
            </a:r>
            <a:r>
              <a:rPr lang="en-US" sz="1400" b="1" i="1" dirty="0" smtClean="0">
                <a:effectLst/>
                <a:latin typeface="Cambria" panose="02040503050406030204" pitchFamily="18" charset="0"/>
                <a:ea typeface="Cambria" panose="02040503050406030204" pitchFamily="18" charset="0"/>
                <a:cs typeface="Times New Roman" panose="02020603050405020304" pitchFamily="18" charset="0"/>
              </a:rPr>
              <a:t>(</a:t>
            </a:r>
            <a:r>
              <a:rPr lang="en-US" sz="1400" b="1" i="1" dirty="0">
                <a:effectLst/>
                <a:latin typeface="Cambria" panose="02040503050406030204" pitchFamily="18" charset="0"/>
                <a:ea typeface="Cambria" panose="02040503050406030204" pitchFamily="18" charset="0"/>
                <a:cs typeface="Times New Roman" panose="02020603050405020304" pitchFamily="18" charset="0"/>
              </a:rPr>
              <a:t>Bars with different letters are considered significantly (p &lt; 0.05) different. Values are ± SEM; n = 5).</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r>
              <a:rPr lang="en-US" sz="1400" b="1" dirty="0" smtClean="0">
                <a:effectLst/>
                <a:latin typeface="Cambria" panose="02040503050406030204" pitchFamily="18" charset="0"/>
                <a:ea typeface="Cambria" panose="02040503050406030204" pitchFamily="18" charset="0"/>
                <a:cs typeface="Times New Roman" panose="02020603050405020304" pitchFamily="18" charset="0"/>
              </a:rPr>
              <a:t>UCSE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r>
              <a:rPr lang="en-US" sz="1400" b="1" i="1" dirty="0">
                <a:effectLst/>
                <a:latin typeface="Cambria" panose="02040503050406030204" pitchFamily="18" charset="0"/>
                <a:ea typeface="Cambria" panose="02040503050406030204" pitchFamily="18" charset="0"/>
                <a:cs typeface="Times New Roman" panose="02020603050405020304" pitchFamily="18" charset="0"/>
              </a:rPr>
              <a:t>U. chamae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400" b="1" baseline="-25000" dirty="0">
                <a:effectLst/>
                <a:latin typeface="Cambria" panose="02040503050406030204" pitchFamily="18" charset="0"/>
                <a:ea typeface="Cambria" panose="02040503050406030204" pitchFamily="18" charset="0"/>
                <a:cs typeface="Times New Roman" panose="02020603050405020304" pitchFamily="18" charset="0"/>
              </a:rPr>
              <a:t>4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Carbon tetrachloride.</a:t>
            </a:r>
          </a:p>
          <a:p>
            <a:pPr marL="0" marR="0" algn="just">
              <a:spcBef>
                <a:spcPts val="0"/>
              </a:spcBef>
              <a:spcAft>
                <a:spcPts val="800"/>
              </a:spcAft>
            </a:pP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875361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122" t="23078" r="24679" b="18974"/>
          <a:stretch>
            <a:fillRect/>
          </a:stretch>
        </p:blipFill>
        <p:spPr bwMode="auto">
          <a:xfrm>
            <a:off x="0" y="548681"/>
            <a:ext cx="9144000" cy="4968552"/>
          </a:xfrm>
          <a:prstGeom prst="rect">
            <a:avLst/>
          </a:prstGeom>
          <a:ln>
            <a:noFill/>
          </a:ln>
        </p:spPr>
      </p:pic>
      <p:sp>
        <p:nvSpPr>
          <p:cNvPr id="5" name="TextBox 4"/>
          <p:cNvSpPr txBox="1"/>
          <p:nvPr/>
        </p:nvSpPr>
        <p:spPr>
          <a:xfrm>
            <a:off x="0" y="0"/>
            <a:ext cx="9144000" cy="461665"/>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cs typeface="Times New Roman" panose="02020603050405020304" pitchFamily="18" charset="0"/>
              </a:rPr>
              <a:t>D. </a:t>
            </a:r>
            <a:r>
              <a:rPr lang="en-US" sz="2400" b="1" dirty="0">
                <a:effectLst/>
                <a:latin typeface="Cambria" panose="02040503050406030204" pitchFamily="18" charset="0"/>
                <a:ea typeface="Cambria" panose="02040503050406030204" pitchFamily="18" charset="0"/>
                <a:cs typeface="Times New Roman" panose="02020603050405020304" pitchFamily="18" charset="0"/>
              </a:rPr>
              <a:t>MALONDIALDEHYDE (MDA) CONCENTRATION</a:t>
            </a:r>
            <a:endParaRPr lang="en-US" sz="2400" b="1" dirty="0">
              <a:latin typeface="Cambria" panose="02040503050406030204" pitchFamily="18" charset="0"/>
              <a:ea typeface="Cambria" panose="02040503050406030204" pitchFamily="18" charset="0"/>
            </a:endParaRPr>
          </a:p>
        </p:txBody>
      </p:sp>
      <p:sp>
        <p:nvSpPr>
          <p:cNvPr id="6" name="Text Box 255">
            <a:extLst>
              <a:ext uri="{FF2B5EF4-FFF2-40B4-BE49-F238E27FC236}">
                <a16:creationId xmlns="" xmlns:a16="http://schemas.microsoft.com/office/drawing/2014/main" id="{0DDCE0A3-7B9D-0FAF-66E6-24939B876C6E}"/>
              </a:ext>
            </a:extLst>
          </p:cNvPr>
          <p:cNvSpPr txBox="1"/>
          <p:nvPr/>
        </p:nvSpPr>
        <p:spPr>
          <a:xfrm>
            <a:off x="0" y="5472608"/>
            <a:ext cx="9144000" cy="1340768"/>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marL="0" marR="0" algn="just">
              <a:spcBef>
                <a:spcPts val="0"/>
              </a:spcBef>
              <a:spcAft>
                <a:spcPts val="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Figure </a:t>
            </a:r>
            <a:r>
              <a:rPr lang="en-US" sz="1600" b="1" dirty="0" smtClean="0">
                <a:effectLst/>
                <a:latin typeface="Cambria" panose="02040503050406030204" pitchFamily="18" charset="0"/>
                <a:ea typeface="Cambria" panose="02040503050406030204" pitchFamily="18" charset="0"/>
                <a:cs typeface="Times New Roman" panose="02020603050405020304" pitchFamily="18" charset="0"/>
              </a:rPr>
              <a:t>5</a:t>
            </a: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r>
              <a:rPr lang="en-US" sz="1600" b="1" dirty="0">
                <a:effectLst/>
                <a:latin typeface="Cambria" panose="02040503050406030204" pitchFamily="18" charset="0"/>
                <a:ea typeface="Cambria" panose="02040503050406030204" pitchFamily="18" charset="0"/>
              </a:rPr>
              <a:t>Effects of UCSE on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Malondialdehyde (MDA) </a:t>
            </a:r>
            <a:r>
              <a:rPr lang="en-US" sz="1600" b="1" dirty="0">
                <a:effectLst/>
                <a:latin typeface="Cambria" panose="02040503050406030204" pitchFamily="18" charset="0"/>
                <a:ea typeface="Cambria" panose="02040503050406030204" pitchFamily="18" charset="0"/>
              </a:rPr>
              <a:t>concentration of CCl</a:t>
            </a:r>
            <a:r>
              <a:rPr lang="en-US" sz="1600" b="1" baseline="-25000" dirty="0">
                <a:effectLst/>
                <a:latin typeface="Cambria" panose="02040503050406030204" pitchFamily="18" charset="0"/>
                <a:ea typeface="Cambria" panose="02040503050406030204" pitchFamily="18" charset="0"/>
              </a:rPr>
              <a:t>4</a:t>
            </a:r>
            <a:r>
              <a:rPr lang="en-US" sz="1600" b="1" dirty="0">
                <a:effectLst/>
                <a:latin typeface="Cambria" panose="02040503050406030204" pitchFamily="18" charset="0"/>
                <a:ea typeface="Cambria" panose="02040503050406030204" pitchFamily="18" charset="0"/>
              </a:rPr>
              <a:t>-induced toxicity in albino rats</a:t>
            </a:r>
            <a:r>
              <a:rPr lang="en-US" sz="1600" b="1" dirty="0" smtClean="0">
                <a:effectLst/>
                <a:latin typeface="Cambria" panose="02040503050406030204" pitchFamily="18" charset="0"/>
                <a:ea typeface="Cambria" panose="02040503050406030204" pitchFamily="18" charset="0"/>
              </a:rPr>
              <a:t>. </a:t>
            </a:r>
            <a:r>
              <a:rPr lang="en-US" sz="1400" b="1" i="1" dirty="0" smtClean="0">
                <a:effectLst/>
                <a:latin typeface="Cambria" panose="02040503050406030204" pitchFamily="18" charset="0"/>
                <a:ea typeface="Cambria" panose="02040503050406030204" pitchFamily="18" charset="0"/>
                <a:cs typeface="Times New Roman" panose="02020603050405020304" pitchFamily="18" charset="0"/>
              </a:rPr>
              <a:t>(</a:t>
            </a:r>
            <a:r>
              <a:rPr lang="en-US" sz="1400" b="1" i="1" dirty="0">
                <a:effectLst/>
                <a:latin typeface="Cambria" panose="02040503050406030204" pitchFamily="18" charset="0"/>
                <a:ea typeface="Cambria" panose="02040503050406030204" pitchFamily="18" charset="0"/>
                <a:cs typeface="Times New Roman" panose="02020603050405020304" pitchFamily="18" charset="0"/>
              </a:rPr>
              <a:t>Bars with different letters are considered significantly (p &lt; 0.05) different. Values are ± SEM; n = 5).</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r>
              <a:rPr lang="en-US" sz="1400" b="1" dirty="0" smtClean="0">
                <a:effectLst/>
                <a:latin typeface="Cambria" panose="02040503050406030204" pitchFamily="18" charset="0"/>
                <a:ea typeface="Cambria" panose="02040503050406030204" pitchFamily="18" charset="0"/>
                <a:cs typeface="Times New Roman" panose="02020603050405020304" pitchFamily="18" charset="0"/>
              </a:rPr>
              <a:t>UCSE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r>
              <a:rPr lang="en-US" sz="1400" b="1" i="1" dirty="0">
                <a:effectLst/>
                <a:latin typeface="Cambria" panose="02040503050406030204" pitchFamily="18" charset="0"/>
                <a:ea typeface="Cambria" panose="02040503050406030204" pitchFamily="18" charset="0"/>
                <a:cs typeface="Times New Roman" panose="02020603050405020304" pitchFamily="18" charset="0"/>
              </a:rPr>
              <a:t>U. chamae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400" b="1" baseline="-25000" dirty="0">
                <a:effectLst/>
                <a:latin typeface="Cambria" panose="02040503050406030204" pitchFamily="18" charset="0"/>
                <a:ea typeface="Cambria" panose="02040503050406030204" pitchFamily="18" charset="0"/>
                <a:cs typeface="Times New Roman" panose="02020603050405020304" pitchFamily="18" charset="0"/>
              </a:rPr>
              <a:t>4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Carbon tetrachloride.</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74563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461665"/>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cs typeface="Times New Roman" panose="02020603050405020304" pitchFamily="18" charset="0"/>
              </a:rPr>
              <a:t>E.</a:t>
            </a:r>
            <a:r>
              <a:rPr lang="en-US" sz="2400" b="1" dirty="0">
                <a:effectLst/>
                <a:latin typeface="Cambria" panose="02040503050406030204" pitchFamily="18" charset="0"/>
                <a:ea typeface="Cambria" panose="02040503050406030204" pitchFamily="18" charset="0"/>
                <a:cs typeface="Times New Roman" panose="02020603050405020304" pitchFamily="18" charset="0"/>
              </a:rPr>
              <a:t> REACTIVE OXYGEN SPECIES (ROS) CONCENTRATION</a:t>
            </a:r>
            <a:endParaRPr lang="en-US" sz="2400" b="1" dirty="0">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2"/>
          <a:srcRect l="26122" t="26410" r="22276" b="17949"/>
          <a:stretch>
            <a:fillRect/>
          </a:stretch>
        </p:blipFill>
        <p:spPr bwMode="auto">
          <a:xfrm>
            <a:off x="0" y="461664"/>
            <a:ext cx="9144000" cy="5343599"/>
          </a:xfrm>
          <a:prstGeom prst="rect">
            <a:avLst/>
          </a:prstGeom>
          <a:ln>
            <a:noFill/>
          </a:ln>
        </p:spPr>
      </p:pic>
      <p:sp>
        <p:nvSpPr>
          <p:cNvPr id="7" name="Text Box 255">
            <a:extLst>
              <a:ext uri="{FF2B5EF4-FFF2-40B4-BE49-F238E27FC236}">
                <a16:creationId xmlns="" xmlns:a16="http://schemas.microsoft.com/office/drawing/2014/main" id="{9B9B0C7A-8C6F-5A7E-1FCC-D4CC4DD0522C}"/>
              </a:ext>
            </a:extLst>
          </p:cNvPr>
          <p:cNvSpPr txBox="1"/>
          <p:nvPr/>
        </p:nvSpPr>
        <p:spPr>
          <a:xfrm>
            <a:off x="0" y="5733256"/>
            <a:ext cx="9144000" cy="1092214"/>
          </a:xfrm>
          <a:prstGeom prst="rect">
            <a:avLst/>
          </a:prstGeom>
          <a:noFill/>
          <a:ln w="6350">
            <a:noFill/>
          </a:ln>
        </p:spPr>
        <p:txBody>
          <a:bodyPr rot="0" spcFirstLastPara="0" vert="horz" wrap="square" lIns="91440" tIns="45720" rIns="91440" bIns="45720" numCol="1" spcCol="0" rtlCol="0" fromWordArt="0" anchor="t" anchorCtr="0" forceAA="0" compatLnSpc="1">
            <a:noAutofit/>
          </a:bodyPr>
          <a:lstStyle/>
          <a:p>
            <a:pPr marL="0" marR="0" algn="just">
              <a:spcBef>
                <a:spcPts val="0"/>
              </a:spcBef>
              <a:spcAft>
                <a:spcPts val="0"/>
              </a:spcAft>
            </a:pPr>
            <a:r>
              <a:rPr lang="en-US" sz="1600" b="1" dirty="0" smtClean="0">
                <a:effectLst/>
                <a:latin typeface="Cambria" panose="02040503050406030204" pitchFamily="18" charset="0"/>
                <a:ea typeface="Cambria" panose="02040503050406030204" pitchFamily="18" charset="0"/>
                <a:cs typeface="Times New Roman" panose="02020603050405020304" pitchFamily="18" charset="0"/>
              </a:rPr>
              <a:t>Figure 6: </a:t>
            </a:r>
            <a:r>
              <a:rPr lang="en-US" sz="1600" b="1" dirty="0">
                <a:effectLst/>
                <a:latin typeface="Cambria" panose="02040503050406030204" pitchFamily="18" charset="0"/>
                <a:ea typeface="Cambria" panose="02040503050406030204" pitchFamily="18" charset="0"/>
              </a:rPr>
              <a:t>Effects of UCSE on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serum reactive oxygen species (ROS) </a:t>
            </a:r>
            <a:r>
              <a:rPr lang="en-US" sz="1600" b="1" dirty="0">
                <a:effectLst/>
                <a:latin typeface="Cambria" panose="02040503050406030204" pitchFamily="18" charset="0"/>
                <a:ea typeface="Cambria" panose="02040503050406030204" pitchFamily="18" charset="0"/>
              </a:rPr>
              <a:t>concentration of CCl</a:t>
            </a:r>
            <a:r>
              <a:rPr lang="en-US" sz="1600" b="1" baseline="-25000" dirty="0">
                <a:effectLst/>
                <a:latin typeface="Cambria" panose="02040503050406030204" pitchFamily="18" charset="0"/>
                <a:ea typeface="Cambria" panose="02040503050406030204" pitchFamily="18" charset="0"/>
              </a:rPr>
              <a:t>4</a:t>
            </a:r>
            <a:r>
              <a:rPr lang="en-US" sz="1600" b="1" dirty="0">
                <a:effectLst/>
                <a:latin typeface="Cambria" panose="02040503050406030204" pitchFamily="18" charset="0"/>
                <a:ea typeface="Cambria" panose="02040503050406030204" pitchFamily="18" charset="0"/>
              </a:rPr>
              <a:t>-induced toxicity in albino rats</a:t>
            </a:r>
            <a:r>
              <a:rPr lang="en-US" sz="1600" b="1" dirty="0" smtClean="0">
                <a:effectLst/>
                <a:latin typeface="Cambria" panose="02040503050406030204" pitchFamily="18" charset="0"/>
                <a:ea typeface="Cambria" panose="02040503050406030204" pitchFamily="18" charset="0"/>
              </a:rPr>
              <a:t>. </a:t>
            </a:r>
            <a:r>
              <a:rPr lang="en-US" sz="1400" b="1" i="1" dirty="0" smtClean="0">
                <a:effectLst/>
                <a:latin typeface="Cambria" panose="02040503050406030204" pitchFamily="18" charset="0"/>
                <a:ea typeface="Cambria" panose="02040503050406030204" pitchFamily="18" charset="0"/>
                <a:cs typeface="Times New Roman" panose="02020603050405020304" pitchFamily="18" charset="0"/>
              </a:rPr>
              <a:t>(</a:t>
            </a:r>
            <a:r>
              <a:rPr lang="en-US" sz="1400" b="1" i="1" dirty="0">
                <a:effectLst/>
                <a:latin typeface="Cambria" panose="02040503050406030204" pitchFamily="18" charset="0"/>
                <a:ea typeface="Cambria" panose="02040503050406030204" pitchFamily="18" charset="0"/>
                <a:cs typeface="Times New Roman" panose="02020603050405020304" pitchFamily="18" charset="0"/>
              </a:rPr>
              <a:t>Bars with different letters are considered significantly (p &lt; 0.05) different. Values are ± SEM; n = 5).</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r>
              <a:rPr lang="en-US" sz="1400" b="1" dirty="0" smtClean="0">
                <a:effectLst/>
                <a:latin typeface="Cambria" panose="02040503050406030204" pitchFamily="18" charset="0"/>
                <a:ea typeface="Cambria" panose="02040503050406030204" pitchFamily="18" charset="0"/>
                <a:cs typeface="Times New Roman" panose="02020603050405020304" pitchFamily="18" charset="0"/>
              </a:rPr>
              <a:t>UCSE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r>
              <a:rPr lang="en-US" sz="1400" b="1" i="1" dirty="0">
                <a:effectLst/>
                <a:latin typeface="Cambria" panose="02040503050406030204" pitchFamily="18" charset="0"/>
                <a:ea typeface="Cambria" panose="02040503050406030204" pitchFamily="18" charset="0"/>
                <a:cs typeface="Times New Roman" panose="02020603050405020304" pitchFamily="18" charset="0"/>
              </a:rPr>
              <a:t>U. chamae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400" b="1" baseline="-25000" dirty="0">
                <a:effectLst/>
                <a:latin typeface="Cambria" panose="02040503050406030204" pitchFamily="18" charset="0"/>
                <a:ea typeface="Cambria" panose="02040503050406030204" pitchFamily="18" charset="0"/>
                <a:cs typeface="Times New Roman" panose="02020603050405020304" pitchFamily="18" charset="0"/>
              </a:rPr>
              <a:t>4 </a:t>
            </a:r>
            <a:r>
              <a:rPr lang="en-US" sz="1400" b="1" dirty="0">
                <a:effectLst/>
                <a:latin typeface="Cambria" panose="02040503050406030204" pitchFamily="18" charset="0"/>
                <a:ea typeface="Cambria" panose="02040503050406030204" pitchFamily="18" charset="0"/>
                <a:cs typeface="Times New Roman" panose="02020603050405020304" pitchFamily="18" charset="0"/>
              </a:rPr>
              <a:t>= Carbon tetrachloride.</a:t>
            </a:r>
          </a:p>
          <a:p>
            <a:pPr marL="0" marR="0" algn="just">
              <a:lnSpc>
                <a:spcPct val="105000"/>
              </a:lnSpc>
              <a:spcBef>
                <a:spcPts val="0"/>
              </a:spcBef>
              <a:spcAft>
                <a:spcPts val="800"/>
              </a:spcAft>
            </a:pPr>
            <a:r>
              <a:rPr lang="en-US" sz="14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a:p>
            <a:pPr marL="0" marR="0" algn="just">
              <a:lnSpc>
                <a:spcPct val="105000"/>
              </a:lnSpc>
              <a:spcBef>
                <a:spcPts val="0"/>
              </a:spcBef>
              <a:spcAft>
                <a:spcPts val="800"/>
              </a:spcAft>
            </a:pPr>
            <a:r>
              <a:rPr lang="en-US" sz="1600" b="1"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355178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BCBC80F-6D84-444C-AF29-D077C6610C90}" type="slidenum">
              <a:rPr lang="en-US" smtClean="0"/>
              <a:t>15</a:t>
            </a:fld>
            <a:endParaRPr lang="en-US"/>
          </a:p>
        </p:txBody>
      </p:sp>
      <p:pic>
        <p:nvPicPr>
          <p:cNvPr id="2" name="Picture 1"/>
          <p:cNvPicPr>
            <a:picLocks noChangeAspect="1"/>
          </p:cNvPicPr>
          <p:nvPr/>
        </p:nvPicPr>
        <p:blipFill rotWithShape="1">
          <a:blip r:embed="rId2"/>
          <a:srcRect l="15384" t="27692" r="34616" b="18204"/>
          <a:stretch>
            <a:fillRect/>
          </a:stretch>
        </p:blipFill>
        <p:spPr bwMode="auto">
          <a:xfrm>
            <a:off x="0" y="526614"/>
            <a:ext cx="9144000" cy="5062626"/>
          </a:xfrm>
          <a:prstGeom prst="rect">
            <a:avLst/>
          </a:prstGeom>
          <a:ln>
            <a:noFill/>
          </a:ln>
        </p:spPr>
      </p:pic>
      <p:sp>
        <p:nvSpPr>
          <p:cNvPr id="4" name="TextBox 3"/>
          <p:cNvSpPr txBox="1"/>
          <p:nvPr/>
        </p:nvSpPr>
        <p:spPr>
          <a:xfrm>
            <a:off x="0" y="-27384"/>
            <a:ext cx="9144000" cy="646331"/>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cs typeface="Times New Roman" panose="02020603050405020304" pitchFamily="18" charset="0"/>
              </a:rPr>
              <a:t>EFFECTS OF</a:t>
            </a:r>
            <a:r>
              <a:rPr lang="en-US" b="1" i="1" dirty="0">
                <a:latin typeface="Cambria" panose="02040503050406030204" pitchFamily="18" charset="0"/>
                <a:ea typeface="Cambria" panose="02040503050406030204" pitchFamily="18" charset="0"/>
                <a:cs typeface="Times New Roman" panose="02020603050405020304" pitchFamily="18" charset="0"/>
              </a:rPr>
              <a:t> </a:t>
            </a:r>
            <a:r>
              <a:rPr lang="en-US" b="1" dirty="0">
                <a:latin typeface="Cambria" panose="02040503050406030204" pitchFamily="18" charset="0"/>
                <a:ea typeface="Cambria" panose="02040503050406030204" pitchFamily="18" charset="0"/>
                <a:cs typeface="Times New Roman" panose="02020603050405020304" pitchFamily="18" charset="0"/>
              </a:rPr>
              <a:t>THE EXTRACTS ON </a:t>
            </a:r>
            <a:r>
              <a:rPr lang="en-US" b="1" dirty="0">
                <a:latin typeface="Cambria" panose="02040503050406030204" pitchFamily="18" charset="0"/>
                <a:ea typeface="Cambria" panose="02040503050406030204" pitchFamily="18" charset="0"/>
              </a:rPr>
              <a:t>ANTI-INFLAMMATORY BIOMARKERS </a:t>
            </a:r>
            <a:endParaRPr lang="en-US" b="1" dirty="0">
              <a:latin typeface="Cambria" panose="02040503050406030204" pitchFamily="18" charset="0"/>
              <a:ea typeface="Cambria" panose="02040503050406030204" pitchFamily="18" charset="0"/>
              <a:cs typeface="Times New Roman" panose="02020603050405020304" pitchFamily="18" charset="0"/>
            </a:endParaRPr>
          </a:p>
          <a:p>
            <a:pPr algn="ctr"/>
            <a:r>
              <a:rPr lang="en-US" b="1" dirty="0">
                <a:latin typeface="Cambria" panose="02040503050406030204" pitchFamily="18" charset="0"/>
                <a:ea typeface="Cambria" panose="02040503050406030204" pitchFamily="18" charset="0"/>
                <a:cs typeface="Times New Roman" panose="02020603050405020304" pitchFamily="18" charset="0"/>
              </a:rPr>
              <a:t>A. TUMOR NECROSIS FACTOR ALPHA (TNF-α) CONCENTRATION</a:t>
            </a:r>
            <a:endParaRPr lang="en-US" b="1" dirty="0">
              <a:latin typeface="Cambria" panose="02040503050406030204" pitchFamily="18" charset="0"/>
              <a:ea typeface="Cambria" panose="02040503050406030204" pitchFamily="18" charset="0"/>
            </a:endParaRPr>
          </a:p>
        </p:txBody>
      </p:sp>
      <p:sp>
        <p:nvSpPr>
          <p:cNvPr id="8" name="Text Box 255"/>
          <p:cNvSpPr txBox="1"/>
          <p:nvPr/>
        </p:nvSpPr>
        <p:spPr>
          <a:xfrm>
            <a:off x="0" y="5459662"/>
            <a:ext cx="9144000" cy="1137690"/>
          </a:xfrm>
          <a:prstGeom prst="rect">
            <a:avLst/>
          </a:prstGeom>
          <a:noFill/>
          <a:ln w="6350">
            <a:noFill/>
          </a:ln>
        </p:spPr>
        <p:txBody>
          <a:bodyPr rot="0" spcFirstLastPara="0" vert="horz" wrap="square" lIns="68580" tIns="34290" rIns="68580" bIns="34290" numCol="1" spcCol="0" rtlCol="0" fromWordArt="0" anchor="t" anchorCtr="0" forceAA="0" compatLnSpc="1">
            <a:noAutofit/>
          </a:bodyPr>
          <a:lstStyle/>
          <a:p>
            <a:pPr algn="just"/>
            <a:r>
              <a:rPr lang="en-US" sz="1600" b="1" dirty="0">
                <a:latin typeface="Cambria" panose="02040503050406030204" pitchFamily="18" charset="0"/>
                <a:ea typeface="Cambria" panose="02040503050406030204" pitchFamily="18" charset="0"/>
                <a:cs typeface="Times New Roman" panose="02020603050405020304" pitchFamily="18" charset="0"/>
              </a:rPr>
              <a:t>Figure </a:t>
            </a:r>
            <a:r>
              <a:rPr lang="en-US" sz="1600" b="1" dirty="0" smtClean="0">
                <a:latin typeface="Cambria" panose="02040503050406030204" pitchFamily="18" charset="0"/>
                <a:ea typeface="Cambria" panose="02040503050406030204" pitchFamily="18" charset="0"/>
                <a:cs typeface="Times New Roman" panose="02020603050405020304" pitchFamily="18" charset="0"/>
              </a:rPr>
              <a:t>7: </a:t>
            </a:r>
            <a:r>
              <a:rPr lang="en-US" sz="1600" b="1" dirty="0">
                <a:latin typeface="Cambria" panose="02040503050406030204" pitchFamily="18" charset="0"/>
                <a:ea typeface="Cambria" panose="02040503050406030204" pitchFamily="18" charset="0"/>
              </a:rPr>
              <a:t>Effects of UCSE on </a:t>
            </a:r>
            <a:r>
              <a:rPr lang="en-US" sz="1600" b="1" dirty="0">
                <a:latin typeface="Cambria" panose="02040503050406030204" pitchFamily="18" charset="0"/>
                <a:ea typeface="Cambria" panose="02040503050406030204" pitchFamily="18" charset="0"/>
                <a:cs typeface="Times New Roman" panose="02020603050405020304" pitchFamily="18" charset="0"/>
              </a:rPr>
              <a:t>Tumor necrosis factor alpha (TNF-α) </a:t>
            </a:r>
            <a:r>
              <a:rPr lang="en-US" sz="1600" b="1" dirty="0">
                <a:latin typeface="Cambria" panose="02040503050406030204" pitchFamily="18" charset="0"/>
                <a:ea typeface="Cambria" panose="02040503050406030204" pitchFamily="18" charset="0"/>
              </a:rPr>
              <a:t>concentration of CCl</a:t>
            </a:r>
            <a:r>
              <a:rPr lang="en-US" sz="1600" b="1" baseline="-25000" dirty="0">
                <a:latin typeface="Cambria" panose="02040503050406030204" pitchFamily="18" charset="0"/>
                <a:ea typeface="Cambria" panose="02040503050406030204" pitchFamily="18" charset="0"/>
              </a:rPr>
              <a:t>4</a:t>
            </a:r>
            <a:r>
              <a:rPr lang="en-US" sz="1600" b="1" dirty="0">
                <a:latin typeface="Cambria" panose="02040503050406030204" pitchFamily="18" charset="0"/>
                <a:ea typeface="Cambria" panose="02040503050406030204" pitchFamily="18" charset="0"/>
              </a:rPr>
              <a:t>-induced toxicity in albino rats</a:t>
            </a:r>
            <a:r>
              <a:rPr lang="en-US" sz="1600" b="1" dirty="0" smtClean="0">
                <a:latin typeface="Cambria" panose="02040503050406030204" pitchFamily="18" charset="0"/>
                <a:ea typeface="Cambria" panose="02040503050406030204" pitchFamily="18" charset="0"/>
              </a:rPr>
              <a:t>. </a:t>
            </a:r>
            <a:r>
              <a:rPr lang="en-US" sz="1400" b="1" i="1" dirty="0" smtClean="0">
                <a:latin typeface="Cambria" panose="02040503050406030204" pitchFamily="18" charset="0"/>
                <a:ea typeface="Cambria" panose="02040503050406030204" pitchFamily="18" charset="0"/>
                <a:cs typeface="Times New Roman" panose="02020603050405020304" pitchFamily="18" charset="0"/>
              </a:rPr>
              <a:t>(</a:t>
            </a:r>
            <a:r>
              <a:rPr lang="en-US" sz="1400" b="1" i="1" dirty="0">
                <a:latin typeface="Cambria" panose="02040503050406030204" pitchFamily="18" charset="0"/>
                <a:ea typeface="Cambria" panose="02040503050406030204" pitchFamily="18" charset="0"/>
                <a:cs typeface="Times New Roman" panose="02020603050405020304" pitchFamily="18" charset="0"/>
              </a:rPr>
              <a:t>Bars with different letters are considered significantly (p &lt; 0.05) different. Values are ± SEM; n = 5).</a:t>
            </a:r>
            <a:r>
              <a:rPr lang="en-US" sz="1400" b="1" dirty="0">
                <a:latin typeface="Cambria" panose="02040503050406030204" pitchFamily="18" charset="0"/>
                <a:ea typeface="Cambria" panose="02040503050406030204" pitchFamily="18" charset="0"/>
                <a:cs typeface="Times New Roman" panose="02020603050405020304" pitchFamily="18" charset="0"/>
              </a:rPr>
              <a:t> </a:t>
            </a:r>
            <a:r>
              <a:rPr lang="en-US" sz="1400" b="1" dirty="0" smtClean="0">
                <a:latin typeface="Cambria" panose="02040503050406030204" pitchFamily="18" charset="0"/>
                <a:ea typeface="Cambria" panose="02040503050406030204" pitchFamily="18" charset="0"/>
                <a:cs typeface="Times New Roman" panose="02020603050405020304" pitchFamily="18" charset="0"/>
              </a:rPr>
              <a:t>UCSE </a:t>
            </a:r>
            <a:r>
              <a:rPr lang="en-US" sz="1400" b="1" dirty="0">
                <a:latin typeface="Cambria" panose="02040503050406030204" pitchFamily="18" charset="0"/>
                <a:ea typeface="Cambria" panose="02040503050406030204" pitchFamily="18" charset="0"/>
                <a:cs typeface="Times New Roman" panose="02020603050405020304" pitchFamily="18" charset="0"/>
              </a:rPr>
              <a:t>= </a:t>
            </a:r>
            <a:r>
              <a:rPr lang="en-US" sz="1400" b="1" i="1" dirty="0">
                <a:latin typeface="Cambria" panose="02040503050406030204" pitchFamily="18" charset="0"/>
                <a:ea typeface="Cambria" panose="02040503050406030204" pitchFamily="18" charset="0"/>
                <a:cs typeface="Times New Roman" panose="02020603050405020304" pitchFamily="18" charset="0"/>
              </a:rPr>
              <a:t>U. </a:t>
            </a:r>
            <a:r>
              <a:rPr lang="en-US" sz="1400" b="1" i="1" dirty="0">
                <a:latin typeface="Cambria" panose="02040503050406030204" pitchFamily="18" charset="0"/>
                <a:ea typeface="Cambria" panose="02040503050406030204" pitchFamily="18" charset="0"/>
                <a:cs typeface="Times New Roman" panose="02020603050405020304" pitchFamily="18" charset="0"/>
              </a:rPr>
              <a:t>chamae </a:t>
            </a:r>
            <a:r>
              <a:rPr lang="en-US" sz="1400" b="1" dirty="0">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400" b="1" baseline="-25000" dirty="0">
                <a:latin typeface="Cambria" panose="02040503050406030204" pitchFamily="18" charset="0"/>
                <a:ea typeface="Cambria" panose="02040503050406030204" pitchFamily="18" charset="0"/>
                <a:cs typeface="Times New Roman" panose="02020603050405020304" pitchFamily="18" charset="0"/>
              </a:rPr>
              <a:t>4 </a:t>
            </a:r>
            <a:r>
              <a:rPr lang="en-US" sz="1400" b="1" dirty="0">
                <a:latin typeface="Cambria" panose="02040503050406030204" pitchFamily="18" charset="0"/>
                <a:ea typeface="Cambria" panose="02040503050406030204" pitchFamily="18" charset="0"/>
                <a:cs typeface="Times New Roman" panose="02020603050405020304" pitchFamily="18" charset="0"/>
              </a:rPr>
              <a:t>= Carbon tetrachloride.</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3642212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BCBC80F-6D84-444C-AF29-D077C6610C90}" type="slidenum">
              <a:rPr lang="en-US" smtClean="0"/>
              <a:t>16</a:t>
            </a:fld>
            <a:endParaRPr lang="en-US"/>
          </a:p>
        </p:txBody>
      </p:sp>
      <p:pic>
        <p:nvPicPr>
          <p:cNvPr id="24" name="Picture 23"/>
          <p:cNvPicPr>
            <a:picLocks noChangeAspect="1"/>
          </p:cNvPicPr>
          <p:nvPr/>
        </p:nvPicPr>
        <p:blipFill rotWithShape="1">
          <a:blip r:embed="rId2"/>
          <a:srcRect l="15866" t="25897" r="34295" b="20769"/>
          <a:stretch>
            <a:fillRect/>
          </a:stretch>
        </p:blipFill>
        <p:spPr bwMode="auto">
          <a:xfrm>
            <a:off x="-8472" y="404664"/>
            <a:ext cx="9155462" cy="4938089"/>
          </a:xfrm>
          <a:prstGeom prst="rect">
            <a:avLst/>
          </a:prstGeom>
          <a:ln>
            <a:noFill/>
          </a:ln>
        </p:spPr>
      </p:pic>
      <p:sp>
        <p:nvSpPr>
          <p:cNvPr id="22" name="TextBox 21"/>
          <p:cNvSpPr txBox="1"/>
          <p:nvPr/>
        </p:nvSpPr>
        <p:spPr>
          <a:xfrm>
            <a:off x="30273" y="-11886"/>
            <a:ext cx="9056578" cy="646331"/>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cs typeface="Times New Roman" panose="02020603050405020304" pitchFamily="18" charset="0"/>
              </a:rPr>
              <a:t>B. NUCLEAR FACTOR-KABBA B (NF-κ B) CONCENTRATION </a:t>
            </a:r>
          </a:p>
          <a:p>
            <a:endParaRPr lang="en-US" b="1" dirty="0">
              <a:latin typeface="Cambria" panose="02040503050406030204" pitchFamily="18" charset="0"/>
              <a:ea typeface="Cambria" panose="02040503050406030204" pitchFamily="18" charset="0"/>
            </a:endParaRPr>
          </a:p>
        </p:txBody>
      </p:sp>
      <p:sp>
        <p:nvSpPr>
          <p:cNvPr id="3" name="Text Box 255">
            <a:extLst>
              <a:ext uri="{FF2B5EF4-FFF2-40B4-BE49-F238E27FC236}">
                <a16:creationId xmlns="" xmlns:a16="http://schemas.microsoft.com/office/drawing/2014/main" id="{32409159-54D7-1A3E-639D-837DA1593BA8}"/>
              </a:ext>
            </a:extLst>
          </p:cNvPr>
          <p:cNvSpPr txBox="1"/>
          <p:nvPr/>
        </p:nvSpPr>
        <p:spPr>
          <a:xfrm>
            <a:off x="0" y="5264999"/>
            <a:ext cx="9144000" cy="972313"/>
          </a:xfrm>
          <a:prstGeom prst="rect">
            <a:avLst/>
          </a:prstGeom>
          <a:noFill/>
          <a:ln w="6350">
            <a:noFill/>
          </a:ln>
        </p:spPr>
        <p:txBody>
          <a:bodyPr rot="0" spcFirstLastPara="0" vert="horz" wrap="square" lIns="68580" tIns="34290" rIns="68580" bIns="34290" numCol="1" spcCol="0" rtlCol="0" fromWordArt="0" anchor="t" anchorCtr="0" forceAA="0" compatLnSpc="1">
            <a:noAutofit/>
          </a:bodyPr>
          <a:lstStyle/>
          <a:p>
            <a:pPr algn="just"/>
            <a:r>
              <a:rPr lang="en-US" sz="1600" b="1" dirty="0">
                <a:latin typeface="Cambria" panose="02040503050406030204" pitchFamily="18" charset="0"/>
                <a:ea typeface="Cambria" panose="02040503050406030204" pitchFamily="18" charset="0"/>
                <a:cs typeface="Times New Roman" panose="02020603050405020304" pitchFamily="18" charset="0"/>
              </a:rPr>
              <a:t>Figure </a:t>
            </a:r>
            <a:r>
              <a:rPr lang="en-US" sz="1600" b="1" dirty="0">
                <a:latin typeface="Cambria" panose="02040503050406030204" pitchFamily="18" charset="0"/>
                <a:ea typeface="Cambria" panose="02040503050406030204" pitchFamily="18" charset="0"/>
                <a:cs typeface="Times New Roman" panose="02020603050405020304" pitchFamily="18" charset="0"/>
              </a:rPr>
              <a:t>8</a:t>
            </a:r>
            <a:r>
              <a:rPr lang="en-US" sz="1600" b="1" dirty="0" smtClean="0">
                <a:latin typeface="Cambria" panose="02040503050406030204" pitchFamily="18" charset="0"/>
                <a:ea typeface="Cambria" panose="02040503050406030204" pitchFamily="18" charset="0"/>
                <a:cs typeface="Times New Roman" panose="02020603050405020304" pitchFamily="18" charset="0"/>
              </a:rPr>
              <a:t>: </a:t>
            </a:r>
            <a:r>
              <a:rPr lang="en-US" sz="1600" b="1" dirty="0">
                <a:latin typeface="Cambria" panose="02040503050406030204" pitchFamily="18" charset="0"/>
                <a:ea typeface="Cambria" panose="02040503050406030204" pitchFamily="18" charset="0"/>
              </a:rPr>
              <a:t>Effects of UCSE on </a:t>
            </a:r>
            <a:r>
              <a:rPr lang="en-US" sz="1600" b="1" dirty="0">
                <a:latin typeface="Cambria" panose="02040503050406030204" pitchFamily="18" charset="0"/>
                <a:ea typeface="Cambria" panose="02040503050406030204" pitchFamily="18" charset="0"/>
                <a:cs typeface="Times New Roman" panose="02020603050405020304" pitchFamily="18" charset="0"/>
              </a:rPr>
              <a:t>Nuclear factor-</a:t>
            </a:r>
            <a:r>
              <a:rPr lang="en-US" sz="1600" b="1" dirty="0" err="1">
                <a:latin typeface="Cambria" panose="02040503050406030204" pitchFamily="18" charset="0"/>
                <a:ea typeface="Cambria" panose="02040503050406030204" pitchFamily="18" charset="0"/>
                <a:cs typeface="Times New Roman" panose="02020603050405020304" pitchFamily="18" charset="0"/>
              </a:rPr>
              <a:t>kabba</a:t>
            </a:r>
            <a:r>
              <a:rPr lang="en-US" sz="1600" b="1" dirty="0">
                <a:latin typeface="Cambria" panose="02040503050406030204" pitchFamily="18" charset="0"/>
                <a:ea typeface="Cambria" panose="02040503050406030204" pitchFamily="18" charset="0"/>
                <a:cs typeface="Times New Roman" panose="02020603050405020304" pitchFamily="18" charset="0"/>
              </a:rPr>
              <a:t> B (NF-κ B) </a:t>
            </a:r>
            <a:r>
              <a:rPr lang="en-US" sz="1600" b="1" dirty="0">
                <a:latin typeface="Cambria" panose="02040503050406030204" pitchFamily="18" charset="0"/>
                <a:ea typeface="Cambria" panose="02040503050406030204" pitchFamily="18" charset="0"/>
              </a:rPr>
              <a:t>concentration of CCl</a:t>
            </a:r>
            <a:r>
              <a:rPr lang="en-US" sz="1600" b="1" baseline="-25000" dirty="0">
                <a:latin typeface="Cambria" panose="02040503050406030204" pitchFamily="18" charset="0"/>
                <a:ea typeface="Cambria" panose="02040503050406030204" pitchFamily="18" charset="0"/>
              </a:rPr>
              <a:t>4</a:t>
            </a:r>
            <a:r>
              <a:rPr lang="en-US" sz="1600" b="1" dirty="0">
                <a:latin typeface="Cambria" panose="02040503050406030204" pitchFamily="18" charset="0"/>
                <a:ea typeface="Cambria" panose="02040503050406030204" pitchFamily="18" charset="0"/>
              </a:rPr>
              <a:t>-induced toxicity in albino rats</a:t>
            </a:r>
            <a:r>
              <a:rPr lang="en-US" sz="1600" b="1" dirty="0" smtClean="0">
                <a:latin typeface="Cambria" panose="02040503050406030204" pitchFamily="18" charset="0"/>
                <a:ea typeface="Cambria" panose="02040503050406030204" pitchFamily="18" charset="0"/>
              </a:rPr>
              <a:t>. </a:t>
            </a:r>
            <a:r>
              <a:rPr lang="en-US" sz="1400" b="1" i="1" dirty="0" smtClean="0">
                <a:latin typeface="Cambria" panose="02040503050406030204" pitchFamily="18" charset="0"/>
                <a:ea typeface="Cambria" panose="02040503050406030204" pitchFamily="18" charset="0"/>
                <a:cs typeface="Times New Roman" panose="02020603050405020304" pitchFamily="18" charset="0"/>
              </a:rPr>
              <a:t>(</a:t>
            </a:r>
            <a:r>
              <a:rPr lang="en-US" sz="1400" b="1" i="1" dirty="0">
                <a:latin typeface="Cambria" panose="02040503050406030204" pitchFamily="18" charset="0"/>
                <a:ea typeface="Cambria" panose="02040503050406030204" pitchFamily="18" charset="0"/>
                <a:cs typeface="Times New Roman" panose="02020603050405020304" pitchFamily="18" charset="0"/>
              </a:rPr>
              <a:t>Bars with different letters are considered significantly (p &lt; 0.05) different. Values are ± SEM; n = 5).</a:t>
            </a:r>
            <a:r>
              <a:rPr lang="en-US" sz="1400" b="1" dirty="0">
                <a:latin typeface="Cambria" panose="02040503050406030204" pitchFamily="18" charset="0"/>
                <a:ea typeface="Cambria" panose="02040503050406030204" pitchFamily="18" charset="0"/>
                <a:cs typeface="Times New Roman" panose="02020603050405020304" pitchFamily="18" charset="0"/>
              </a:rPr>
              <a:t> </a:t>
            </a:r>
            <a:r>
              <a:rPr lang="en-US" sz="1400" b="1" dirty="0" smtClean="0">
                <a:latin typeface="Cambria" panose="02040503050406030204" pitchFamily="18" charset="0"/>
                <a:ea typeface="Cambria" panose="02040503050406030204" pitchFamily="18" charset="0"/>
                <a:cs typeface="Times New Roman" panose="02020603050405020304" pitchFamily="18" charset="0"/>
              </a:rPr>
              <a:t>UCSE </a:t>
            </a:r>
            <a:r>
              <a:rPr lang="en-US" sz="1400" b="1" dirty="0">
                <a:latin typeface="Cambria" panose="02040503050406030204" pitchFamily="18" charset="0"/>
                <a:ea typeface="Cambria" panose="02040503050406030204" pitchFamily="18" charset="0"/>
                <a:cs typeface="Times New Roman" panose="02020603050405020304" pitchFamily="18" charset="0"/>
              </a:rPr>
              <a:t>= </a:t>
            </a:r>
            <a:r>
              <a:rPr lang="en-US" sz="1400" b="1" i="1" dirty="0">
                <a:latin typeface="Cambria" panose="02040503050406030204" pitchFamily="18" charset="0"/>
                <a:ea typeface="Cambria" panose="02040503050406030204" pitchFamily="18" charset="0"/>
                <a:cs typeface="Times New Roman" panose="02020603050405020304" pitchFamily="18" charset="0"/>
              </a:rPr>
              <a:t>U. </a:t>
            </a:r>
            <a:r>
              <a:rPr lang="en-US" sz="1400" b="1" i="1" dirty="0">
                <a:latin typeface="Cambria" panose="02040503050406030204" pitchFamily="18" charset="0"/>
                <a:ea typeface="Cambria" panose="02040503050406030204" pitchFamily="18" charset="0"/>
                <a:cs typeface="Times New Roman" panose="02020603050405020304" pitchFamily="18" charset="0"/>
              </a:rPr>
              <a:t>chamae </a:t>
            </a:r>
            <a:r>
              <a:rPr lang="en-US" sz="1400" b="1" dirty="0">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400" b="1" baseline="-25000" dirty="0">
                <a:latin typeface="Cambria" panose="02040503050406030204" pitchFamily="18" charset="0"/>
                <a:ea typeface="Cambria" panose="02040503050406030204" pitchFamily="18" charset="0"/>
                <a:cs typeface="Times New Roman" panose="02020603050405020304" pitchFamily="18" charset="0"/>
              </a:rPr>
              <a:t>4 </a:t>
            </a:r>
            <a:r>
              <a:rPr lang="en-US" sz="1400" b="1" dirty="0">
                <a:latin typeface="Cambria" panose="02040503050406030204" pitchFamily="18" charset="0"/>
                <a:ea typeface="Cambria" panose="02040503050406030204" pitchFamily="18" charset="0"/>
                <a:cs typeface="Times New Roman" panose="02020603050405020304" pitchFamily="18" charset="0"/>
              </a:rPr>
              <a:t>= Carbon tetrachloride.</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47873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BCBC80F-6D84-444C-AF29-D077C6610C90}" type="slidenum">
              <a:rPr lang="en-US" smtClean="0"/>
              <a:t>17</a:t>
            </a:fld>
            <a:endParaRPr lang="en-US"/>
          </a:p>
        </p:txBody>
      </p:sp>
      <p:pic>
        <p:nvPicPr>
          <p:cNvPr id="2" name="Picture 1"/>
          <p:cNvPicPr>
            <a:picLocks noChangeAspect="1"/>
          </p:cNvPicPr>
          <p:nvPr/>
        </p:nvPicPr>
        <p:blipFill rotWithShape="1">
          <a:blip r:embed="rId2"/>
          <a:srcRect l="15866" t="26410" r="35257" b="18205"/>
          <a:stretch>
            <a:fillRect/>
          </a:stretch>
        </p:blipFill>
        <p:spPr bwMode="auto">
          <a:xfrm>
            <a:off x="-724" y="476672"/>
            <a:ext cx="9144724" cy="4966457"/>
          </a:xfrm>
          <a:prstGeom prst="rect">
            <a:avLst/>
          </a:prstGeom>
          <a:ln>
            <a:noFill/>
          </a:ln>
        </p:spPr>
      </p:pic>
      <p:sp>
        <p:nvSpPr>
          <p:cNvPr id="30" name="TextBox 29"/>
          <p:cNvSpPr txBox="1"/>
          <p:nvPr/>
        </p:nvSpPr>
        <p:spPr>
          <a:xfrm>
            <a:off x="30273" y="44624"/>
            <a:ext cx="9056578" cy="646331"/>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cs typeface="Times New Roman" panose="02020603050405020304" pitchFamily="18" charset="0"/>
              </a:rPr>
              <a:t>C. INTERLEUKIN 1 ALPHA (IL-1α) CONCENTRATION </a:t>
            </a:r>
          </a:p>
          <a:p>
            <a:endParaRPr lang="en-US" b="1" dirty="0">
              <a:latin typeface="Cambria" panose="02040503050406030204" pitchFamily="18" charset="0"/>
              <a:ea typeface="Cambria" panose="02040503050406030204" pitchFamily="18" charset="0"/>
            </a:endParaRPr>
          </a:p>
        </p:txBody>
      </p:sp>
      <p:sp>
        <p:nvSpPr>
          <p:cNvPr id="3" name="Text Box 255">
            <a:extLst>
              <a:ext uri="{FF2B5EF4-FFF2-40B4-BE49-F238E27FC236}">
                <a16:creationId xmlns="" xmlns:a16="http://schemas.microsoft.com/office/drawing/2014/main" id="{1642786F-54BC-BD21-3280-6206ECA90EA6}"/>
              </a:ext>
            </a:extLst>
          </p:cNvPr>
          <p:cNvSpPr txBox="1"/>
          <p:nvPr/>
        </p:nvSpPr>
        <p:spPr>
          <a:xfrm>
            <a:off x="0" y="5490159"/>
            <a:ext cx="9144000" cy="819161"/>
          </a:xfrm>
          <a:prstGeom prst="rect">
            <a:avLst/>
          </a:prstGeom>
          <a:noFill/>
          <a:ln w="6350">
            <a:noFill/>
          </a:ln>
        </p:spPr>
        <p:txBody>
          <a:bodyPr rot="0" spcFirstLastPara="0" vert="horz" wrap="square" lIns="68580" tIns="34290" rIns="68580" bIns="34290" numCol="1" spcCol="0" rtlCol="0" fromWordArt="0" anchor="t" anchorCtr="0" forceAA="0" compatLnSpc="1">
            <a:noAutofit/>
          </a:bodyPr>
          <a:lstStyle/>
          <a:p>
            <a:pPr algn="just"/>
            <a:r>
              <a:rPr lang="en-US" sz="1600" b="1" dirty="0">
                <a:latin typeface="Cambria" panose="02040503050406030204" pitchFamily="18" charset="0"/>
                <a:ea typeface="Cambria" panose="02040503050406030204" pitchFamily="18" charset="0"/>
                <a:cs typeface="Times New Roman" panose="02020603050405020304" pitchFamily="18" charset="0"/>
              </a:rPr>
              <a:t>Figure </a:t>
            </a:r>
            <a:r>
              <a:rPr lang="en-US" sz="1600" b="1" dirty="0">
                <a:latin typeface="Cambria" panose="02040503050406030204" pitchFamily="18" charset="0"/>
                <a:ea typeface="Cambria" panose="02040503050406030204" pitchFamily="18" charset="0"/>
                <a:cs typeface="Times New Roman" panose="02020603050405020304" pitchFamily="18" charset="0"/>
              </a:rPr>
              <a:t>9</a:t>
            </a:r>
            <a:r>
              <a:rPr lang="en-US" sz="1600" b="1" dirty="0" smtClean="0">
                <a:latin typeface="Cambria" panose="02040503050406030204" pitchFamily="18" charset="0"/>
                <a:ea typeface="Cambria" panose="02040503050406030204" pitchFamily="18" charset="0"/>
                <a:cs typeface="Times New Roman" panose="02020603050405020304" pitchFamily="18" charset="0"/>
              </a:rPr>
              <a:t>: </a:t>
            </a:r>
            <a:r>
              <a:rPr lang="en-US" sz="1600" b="1" dirty="0">
                <a:latin typeface="Cambria" panose="02040503050406030204" pitchFamily="18" charset="0"/>
                <a:ea typeface="Cambria" panose="02040503050406030204" pitchFamily="18" charset="0"/>
              </a:rPr>
              <a:t>Effects of UCSE on </a:t>
            </a:r>
            <a:r>
              <a:rPr lang="en-US" sz="1600" b="1" dirty="0">
                <a:latin typeface="Cambria" panose="02040503050406030204" pitchFamily="18" charset="0"/>
                <a:ea typeface="Cambria" panose="02040503050406030204" pitchFamily="18" charset="0"/>
                <a:cs typeface="Times New Roman" panose="02020603050405020304" pitchFamily="18" charset="0"/>
              </a:rPr>
              <a:t>Interleukin 1 alpha (IL-1α) </a:t>
            </a:r>
            <a:r>
              <a:rPr lang="en-US" sz="1600" b="1" dirty="0">
                <a:latin typeface="Cambria" panose="02040503050406030204" pitchFamily="18" charset="0"/>
                <a:ea typeface="Cambria" panose="02040503050406030204" pitchFamily="18" charset="0"/>
              </a:rPr>
              <a:t>concentration of CCl</a:t>
            </a:r>
            <a:r>
              <a:rPr lang="en-US" sz="1600" b="1" baseline="-25000" dirty="0">
                <a:latin typeface="Cambria" panose="02040503050406030204" pitchFamily="18" charset="0"/>
                <a:ea typeface="Cambria" panose="02040503050406030204" pitchFamily="18" charset="0"/>
              </a:rPr>
              <a:t>4</a:t>
            </a:r>
            <a:r>
              <a:rPr lang="en-US" sz="1600" b="1" dirty="0">
                <a:latin typeface="Cambria" panose="02040503050406030204" pitchFamily="18" charset="0"/>
                <a:ea typeface="Cambria" panose="02040503050406030204" pitchFamily="18" charset="0"/>
              </a:rPr>
              <a:t>-induced toxicity in albino rats</a:t>
            </a:r>
            <a:r>
              <a:rPr lang="en-US" sz="1600" b="1" dirty="0" smtClean="0">
                <a:latin typeface="Cambria" panose="02040503050406030204" pitchFamily="18" charset="0"/>
                <a:ea typeface="Cambria" panose="02040503050406030204" pitchFamily="18" charset="0"/>
              </a:rPr>
              <a:t>. </a:t>
            </a:r>
            <a:r>
              <a:rPr lang="en-US" sz="1400" b="1" i="1" dirty="0" smtClean="0">
                <a:latin typeface="Cambria" panose="02040503050406030204" pitchFamily="18" charset="0"/>
                <a:ea typeface="Cambria" panose="02040503050406030204" pitchFamily="18" charset="0"/>
                <a:cs typeface="Times New Roman" panose="02020603050405020304" pitchFamily="18" charset="0"/>
              </a:rPr>
              <a:t>(</a:t>
            </a:r>
            <a:r>
              <a:rPr lang="en-US" sz="1400" b="1" i="1" dirty="0">
                <a:latin typeface="Cambria" panose="02040503050406030204" pitchFamily="18" charset="0"/>
                <a:ea typeface="Cambria" panose="02040503050406030204" pitchFamily="18" charset="0"/>
                <a:cs typeface="Times New Roman" panose="02020603050405020304" pitchFamily="18" charset="0"/>
              </a:rPr>
              <a:t>Bars with different letters are considered significantly (p &lt; 0.05) different. Values are ± SEM; n = 5</a:t>
            </a:r>
            <a:r>
              <a:rPr lang="en-US" sz="1400" b="1" i="1" dirty="0" smtClean="0">
                <a:latin typeface="Cambria" panose="02040503050406030204" pitchFamily="18" charset="0"/>
                <a:ea typeface="Cambria" panose="02040503050406030204" pitchFamily="18" charset="0"/>
                <a:cs typeface="Times New Roman" panose="02020603050405020304" pitchFamily="18" charset="0"/>
              </a:rPr>
              <a:t>).</a:t>
            </a:r>
            <a:r>
              <a:rPr lang="en-US" sz="1400" b="1" dirty="0">
                <a:latin typeface="Cambria" panose="02040503050406030204" pitchFamily="18" charset="0"/>
                <a:ea typeface="Cambria" panose="02040503050406030204" pitchFamily="18" charset="0"/>
                <a:cs typeface="Times New Roman" panose="02020603050405020304" pitchFamily="18" charset="0"/>
              </a:rPr>
              <a:t> </a:t>
            </a:r>
            <a:r>
              <a:rPr lang="en-US" sz="1400" b="1" dirty="0" smtClean="0">
                <a:latin typeface="Cambria" panose="02040503050406030204" pitchFamily="18" charset="0"/>
                <a:ea typeface="Cambria" panose="02040503050406030204" pitchFamily="18" charset="0"/>
                <a:cs typeface="Times New Roman" panose="02020603050405020304" pitchFamily="18" charset="0"/>
              </a:rPr>
              <a:t>UCSE </a:t>
            </a:r>
            <a:r>
              <a:rPr lang="en-US" sz="1400" b="1" dirty="0">
                <a:latin typeface="Cambria" panose="02040503050406030204" pitchFamily="18" charset="0"/>
                <a:ea typeface="Cambria" panose="02040503050406030204" pitchFamily="18" charset="0"/>
                <a:cs typeface="Times New Roman" panose="02020603050405020304" pitchFamily="18" charset="0"/>
              </a:rPr>
              <a:t>= </a:t>
            </a:r>
            <a:r>
              <a:rPr lang="en-US" sz="1400" b="1" i="1" dirty="0">
                <a:latin typeface="Cambria" panose="02040503050406030204" pitchFamily="18" charset="0"/>
                <a:ea typeface="Cambria" panose="02040503050406030204" pitchFamily="18" charset="0"/>
                <a:cs typeface="Times New Roman" panose="02020603050405020304" pitchFamily="18" charset="0"/>
              </a:rPr>
              <a:t>U. </a:t>
            </a:r>
            <a:r>
              <a:rPr lang="en-US" sz="1400" b="1" i="1" dirty="0">
                <a:latin typeface="Cambria" panose="02040503050406030204" pitchFamily="18" charset="0"/>
                <a:ea typeface="Cambria" panose="02040503050406030204" pitchFamily="18" charset="0"/>
                <a:cs typeface="Times New Roman" panose="02020603050405020304" pitchFamily="18" charset="0"/>
              </a:rPr>
              <a:t>chamae </a:t>
            </a:r>
            <a:r>
              <a:rPr lang="en-US" sz="1400" b="1" dirty="0">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400" b="1" baseline="-25000" dirty="0">
                <a:latin typeface="Cambria" panose="02040503050406030204" pitchFamily="18" charset="0"/>
                <a:ea typeface="Cambria" panose="02040503050406030204" pitchFamily="18" charset="0"/>
                <a:cs typeface="Times New Roman" panose="02020603050405020304" pitchFamily="18" charset="0"/>
              </a:rPr>
              <a:t>4 </a:t>
            </a:r>
            <a:r>
              <a:rPr lang="en-US" sz="1400" b="1" dirty="0">
                <a:latin typeface="Cambria" panose="02040503050406030204" pitchFamily="18" charset="0"/>
                <a:ea typeface="Cambria" panose="02040503050406030204" pitchFamily="18" charset="0"/>
                <a:cs typeface="Times New Roman" panose="02020603050405020304" pitchFamily="18" charset="0"/>
              </a:rPr>
              <a:t>= Carbon tetrachloride.</a:t>
            </a:r>
          </a:p>
          <a:p>
            <a:pPr algn="just">
              <a:lnSpc>
                <a:spcPct val="105000"/>
              </a:lnSpc>
              <a:spcAft>
                <a:spcPts val="600"/>
              </a:spcAft>
            </a:pPr>
            <a:r>
              <a:rPr lang="en-US" sz="14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369791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BCBC80F-6D84-444C-AF29-D077C6610C90}" type="slidenum">
              <a:rPr lang="en-US" smtClean="0"/>
              <a:t>18</a:t>
            </a:fld>
            <a:endParaRPr lang="en-US"/>
          </a:p>
        </p:txBody>
      </p:sp>
      <p:pic>
        <p:nvPicPr>
          <p:cNvPr id="2" name="Picture 1"/>
          <p:cNvPicPr>
            <a:picLocks noChangeAspect="1"/>
          </p:cNvPicPr>
          <p:nvPr/>
        </p:nvPicPr>
        <p:blipFill rotWithShape="1">
          <a:blip r:embed="rId2"/>
          <a:srcRect l="16026" t="25128" r="34455" b="25128"/>
          <a:stretch>
            <a:fillRect/>
          </a:stretch>
        </p:blipFill>
        <p:spPr bwMode="auto">
          <a:xfrm>
            <a:off x="0" y="476672"/>
            <a:ext cx="9144000" cy="5040559"/>
          </a:xfrm>
          <a:prstGeom prst="rect">
            <a:avLst/>
          </a:prstGeom>
          <a:ln>
            <a:noFill/>
          </a:ln>
        </p:spPr>
      </p:pic>
      <p:sp>
        <p:nvSpPr>
          <p:cNvPr id="19" name="TextBox 18"/>
          <p:cNvSpPr txBox="1"/>
          <p:nvPr/>
        </p:nvSpPr>
        <p:spPr>
          <a:xfrm>
            <a:off x="30273" y="44624"/>
            <a:ext cx="9056578" cy="646331"/>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cs typeface="Times New Roman" panose="02020603050405020304" pitchFamily="18" charset="0"/>
              </a:rPr>
              <a:t>D. INTERLEUKIN 1 BETA (IL-1 β) CONCENTRATION </a:t>
            </a:r>
          </a:p>
          <a:p>
            <a:endParaRPr lang="en-US" b="1" dirty="0">
              <a:latin typeface="Cambria" panose="02040503050406030204" pitchFamily="18" charset="0"/>
              <a:ea typeface="Cambria" panose="02040503050406030204" pitchFamily="18" charset="0"/>
            </a:endParaRPr>
          </a:p>
        </p:txBody>
      </p:sp>
      <p:sp>
        <p:nvSpPr>
          <p:cNvPr id="3" name="Text Box 255">
            <a:extLst>
              <a:ext uri="{FF2B5EF4-FFF2-40B4-BE49-F238E27FC236}">
                <a16:creationId xmlns="" xmlns:a16="http://schemas.microsoft.com/office/drawing/2014/main" id="{94477C40-FBE6-F88F-3BEC-DD625D43125D}"/>
              </a:ext>
            </a:extLst>
          </p:cNvPr>
          <p:cNvSpPr txBox="1"/>
          <p:nvPr/>
        </p:nvSpPr>
        <p:spPr>
          <a:xfrm>
            <a:off x="0" y="5481028"/>
            <a:ext cx="9144000" cy="972308"/>
          </a:xfrm>
          <a:prstGeom prst="rect">
            <a:avLst/>
          </a:prstGeom>
          <a:noFill/>
          <a:ln w="6350">
            <a:noFill/>
          </a:ln>
        </p:spPr>
        <p:txBody>
          <a:bodyPr rot="0" spcFirstLastPara="0" vert="horz" wrap="square" lIns="68580" tIns="34290" rIns="68580" bIns="34290" numCol="1" spcCol="0" rtlCol="0" fromWordArt="0" anchor="t" anchorCtr="0" forceAA="0" compatLnSpc="1">
            <a:noAutofit/>
          </a:bodyPr>
          <a:lstStyle/>
          <a:p>
            <a:pPr algn="just"/>
            <a:r>
              <a:rPr lang="en-US" sz="1600" b="1" dirty="0">
                <a:latin typeface="Cambria" panose="02040503050406030204" pitchFamily="18" charset="0"/>
                <a:ea typeface="Cambria" panose="02040503050406030204" pitchFamily="18" charset="0"/>
                <a:cs typeface="Times New Roman" panose="02020603050405020304" pitchFamily="18" charset="0"/>
              </a:rPr>
              <a:t>Figure </a:t>
            </a:r>
            <a:r>
              <a:rPr lang="en-US" sz="1600" b="1" dirty="0" smtClean="0">
                <a:latin typeface="Cambria" panose="02040503050406030204" pitchFamily="18" charset="0"/>
                <a:ea typeface="Cambria" panose="02040503050406030204" pitchFamily="18" charset="0"/>
                <a:cs typeface="Times New Roman" panose="02020603050405020304" pitchFamily="18" charset="0"/>
              </a:rPr>
              <a:t>10: </a:t>
            </a:r>
            <a:r>
              <a:rPr lang="en-US" sz="1600" b="1" dirty="0">
                <a:latin typeface="Cambria" panose="02040503050406030204" pitchFamily="18" charset="0"/>
                <a:ea typeface="Cambria" panose="02040503050406030204" pitchFamily="18" charset="0"/>
              </a:rPr>
              <a:t>Effects of UCSE on </a:t>
            </a:r>
            <a:r>
              <a:rPr lang="en-US" sz="1600" b="1" dirty="0">
                <a:latin typeface="Cambria" panose="02040503050406030204" pitchFamily="18" charset="0"/>
                <a:ea typeface="Cambria" panose="02040503050406030204" pitchFamily="18" charset="0"/>
                <a:cs typeface="Times New Roman" panose="02020603050405020304" pitchFamily="18" charset="0"/>
              </a:rPr>
              <a:t> Interleukin 1 beta (IL-1 β) </a:t>
            </a:r>
            <a:r>
              <a:rPr lang="en-US" sz="1600" b="1" dirty="0">
                <a:latin typeface="Cambria" panose="02040503050406030204" pitchFamily="18" charset="0"/>
                <a:ea typeface="Cambria" panose="02040503050406030204" pitchFamily="18" charset="0"/>
              </a:rPr>
              <a:t>concentration of CCl</a:t>
            </a:r>
            <a:r>
              <a:rPr lang="en-US" sz="1600" b="1" baseline="-25000" dirty="0">
                <a:latin typeface="Cambria" panose="02040503050406030204" pitchFamily="18" charset="0"/>
                <a:ea typeface="Cambria" panose="02040503050406030204" pitchFamily="18" charset="0"/>
              </a:rPr>
              <a:t>4</a:t>
            </a:r>
            <a:r>
              <a:rPr lang="en-US" sz="1600" b="1" dirty="0">
                <a:latin typeface="Cambria" panose="02040503050406030204" pitchFamily="18" charset="0"/>
                <a:ea typeface="Cambria" panose="02040503050406030204" pitchFamily="18" charset="0"/>
              </a:rPr>
              <a:t>-induced toxicity in albino rats</a:t>
            </a:r>
            <a:r>
              <a:rPr lang="en-US" sz="1600" b="1" dirty="0" smtClean="0">
                <a:latin typeface="Cambria" panose="02040503050406030204" pitchFamily="18" charset="0"/>
                <a:ea typeface="Cambria" panose="02040503050406030204" pitchFamily="18" charset="0"/>
              </a:rPr>
              <a:t>. </a:t>
            </a:r>
            <a:r>
              <a:rPr lang="en-US" sz="1400" b="1" i="1" dirty="0" smtClean="0">
                <a:latin typeface="Cambria" panose="02040503050406030204" pitchFamily="18" charset="0"/>
                <a:ea typeface="Cambria" panose="02040503050406030204" pitchFamily="18" charset="0"/>
                <a:cs typeface="Times New Roman" panose="02020603050405020304" pitchFamily="18" charset="0"/>
              </a:rPr>
              <a:t>(</a:t>
            </a:r>
            <a:r>
              <a:rPr lang="en-US" sz="1400" b="1" i="1" dirty="0">
                <a:latin typeface="Cambria" panose="02040503050406030204" pitchFamily="18" charset="0"/>
                <a:ea typeface="Cambria" panose="02040503050406030204" pitchFamily="18" charset="0"/>
                <a:cs typeface="Times New Roman" panose="02020603050405020304" pitchFamily="18" charset="0"/>
              </a:rPr>
              <a:t>Bars with different letters are considered significantly (p &lt; 0.05) different. Values are ± SEM; n = 5).</a:t>
            </a:r>
            <a:r>
              <a:rPr lang="en-US" sz="1400" b="1" dirty="0">
                <a:latin typeface="Cambria" panose="02040503050406030204" pitchFamily="18" charset="0"/>
                <a:ea typeface="Cambria" panose="02040503050406030204" pitchFamily="18" charset="0"/>
                <a:cs typeface="Times New Roman" panose="02020603050405020304" pitchFamily="18" charset="0"/>
              </a:rPr>
              <a:t> </a:t>
            </a:r>
            <a:r>
              <a:rPr lang="en-US" sz="1400" b="1" dirty="0" smtClean="0">
                <a:latin typeface="Cambria" panose="02040503050406030204" pitchFamily="18" charset="0"/>
                <a:ea typeface="Cambria" panose="02040503050406030204" pitchFamily="18" charset="0"/>
                <a:cs typeface="Times New Roman" panose="02020603050405020304" pitchFamily="18" charset="0"/>
              </a:rPr>
              <a:t>UCSE </a:t>
            </a:r>
            <a:r>
              <a:rPr lang="en-US" sz="1400" b="1" dirty="0">
                <a:latin typeface="Cambria" panose="02040503050406030204" pitchFamily="18" charset="0"/>
                <a:ea typeface="Cambria" panose="02040503050406030204" pitchFamily="18" charset="0"/>
                <a:cs typeface="Times New Roman" panose="02020603050405020304" pitchFamily="18" charset="0"/>
              </a:rPr>
              <a:t>= </a:t>
            </a:r>
            <a:r>
              <a:rPr lang="en-US" sz="1400" b="1" i="1" dirty="0">
                <a:latin typeface="Cambria" panose="02040503050406030204" pitchFamily="18" charset="0"/>
                <a:ea typeface="Cambria" panose="02040503050406030204" pitchFamily="18" charset="0"/>
                <a:cs typeface="Times New Roman" panose="02020603050405020304" pitchFamily="18" charset="0"/>
              </a:rPr>
              <a:t>U. </a:t>
            </a:r>
            <a:r>
              <a:rPr lang="en-US" sz="1400" b="1" i="1" dirty="0">
                <a:latin typeface="Cambria" panose="02040503050406030204" pitchFamily="18" charset="0"/>
                <a:ea typeface="Cambria" panose="02040503050406030204" pitchFamily="18" charset="0"/>
                <a:cs typeface="Times New Roman" panose="02020603050405020304" pitchFamily="18" charset="0"/>
              </a:rPr>
              <a:t>chamae </a:t>
            </a:r>
            <a:r>
              <a:rPr lang="en-US" sz="1400" b="1" dirty="0">
                <a:latin typeface="Cambria" panose="02040503050406030204" pitchFamily="18" charset="0"/>
                <a:ea typeface="Cambria" panose="02040503050406030204" pitchFamily="18" charset="0"/>
                <a:cs typeface="Times New Roman" panose="02020603050405020304" pitchFamily="18" charset="0"/>
              </a:rPr>
              <a:t>stem extracts, DWE = Deionized water extract, EAE = Ethylacetate extract, CCl</a:t>
            </a:r>
            <a:r>
              <a:rPr lang="en-US" sz="1400" b="1" baseline="-25000" dirty="0">
                <a:latin typeface="Cambria" panose="02040503050406030204" pitchFamily="18" charset="0"/>
                <a:ea typeface="Cambria" panose="02040503050406030204" pitchFamily="18" charset="0"/>
                <a:cs typeface="Times New Roman" panose="02020603050405020304" pitchFamily="18" charset="0"/>
              </a:rPr>
              <a:t>4 </a:t>
            </a:r>
            <a:r>
              <a:rPr lang="en-US" sz="1400" b="1" dirty="0">
                <a:latin typeface="Cambria" panose="02040503050406030204" pitchFamily="18" charset="0"/>
                <a:ea typeface="Cambria" panose="02040503050406030204" pitchFamily="18" charset="0"/>
                <a:cs typeface="Times New Roman" panose="02020603050405020304" pitchFamily="18" charset="0"/>
              </a:rPr>
              <a:t>= Carbon tetrachloride.</a:t>
            </a:r>
          </a:p>
          <a:p>
            <a:pPr algn="just">
              <a:lnSpc>
                <a:spcPct val="105000"/>
              </a:lnSpc>
              <a:spcAft>
                <a:spcPts val="600"/>
              </a:spcAft>
            </a:pPr>
            <a:r>
              <a:rPr lang="en-US" sz="14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a:p>
            <a:pPr algn="just">
              <a:lnSpc>
                <a:spcPct val="105000"/>
              </a:lnSpc>
              <a:spcAft>
                <a:spcPts val="600"/>
              </a:spcAft>
            </a:pPr>
            <a:r>
              <a:rPr lang="en-US" sz="1600" b="1" dirty="0">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51227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778098"/>
          </a:xfrm>
        </p:spPr>
        <p:txBody>
          <a:bodyPr>
            <a:normAutofit fontScale="90000"/>
          </a:bodyPr>
          <a:lstStyle/>
          <a:p>
            <a:r>
              <a:rPr lang="en-US" sz="2400" b="1" dirty="0" smtClean="0">
                <a:latin typeface="Cambria" panose="02040503050406030204" pitchFamily="18" charset="0"/>
                <a:ea typeface="Cambria" panose="02040503050406030204" pitchFamily="18" charset="0"/>
              </a:rPr>
              <a:t>BIOACTIVE COPOUNDS PRESENT IN </a:t>
            </a:r>
            <a:r>
              <a:rPr lang="en-US" sz="2400" b="1" i="1" dirty="0" err="1" smtClean="0">
                <a:latin typeface="Cambria" panose="02040503050406030204" pitchFamily="18" charset="0"/>
                <a:ea typeface="Cambria" panose="02040503050406030204" pitchFamily="18" charset="0"/>
              </a:rPr>
              <a:t>Uvaria</a:t>
            </a:r>
            <a:r>
              <a:rPr lang="en-US" sz="2400" b="1" i="1" dirty="0" smtClean="0">
                <a:latin typeface="Cambria" panose="02040503050406030204" pitchFamily="18" charset="0"/>
                <a:ea typeface="Cambria" panose="02040503050406030204" pitchFamily="18" charset="0"/>
              </a:rPr>
              <a:t> </a:t>
            </a:r>
            <a:r>
              <a:rPr lang="en-US" sz="2400" b="1" i="1" dirty="0" err="1" smtClean="0">
                <a:latin typeface="Cambria" panose="02040503050406030204" pitchFamily="18" charset="0"/>
                <a:ea typeface="Cambria" panose="02040503050406030204" pitchFamily="18" charset="0"/>
              </a:rPr>
              <a:t>chamae</a:t>
            </a:r>
            <a:r>
              <a:rPr lang="en-US" sz="2400" b="1" dirty="0" smtClean="0">
                <a:latin typeface="Cambria" panose="02040503050406030204" pitchFamily="18" charset="0"/>
                <a:ea typeface="Cambria" panose="02040503050406030204" pitchFamily="18" charset="0"/>
              </a:rPr>
              <a:t> STEM (GC-MS)</a:t>
            </a:r>
            <a:endParaRPr lang="en-US" sz="2400" b="1" dirty="0">
              <a:latin typeface="Cambria" panose="02040503050406030204" pitchFamily="18" charset="0"/>
              <a:ea typeface="Cambria" panose="02040503050406030204" pitchFamily="18" charset="0"/>
            </a:endParaRPr>
          </a:p>
        </p:txBody>
      </p:sp>
      <p:pic>
        <p:nvPicPr>
          <p:cNvPr id="5" name="Picture 4"/>
          <p:cNvPicPr/>
          <p:nvPr/>
        </p:nvPicPr>
        <p:blipFill rotWithShape="1">
          <a:blip r:embed="rId2"/>
          <a:srcRect l="21368" t="26021" r="25427" b="20607"/>
          <a:stretch/>
        </p:blipFill>
        <p:spPr bwMode="auto">
          <a:xfrm>
            <a:off x="0" y="692696"/>
            <a:ext cx="9144000" cy="4752528"/>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13265" y="5373216"/>
            <a:ext cx="91440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just">
              <a:buFont typeface="Wingdings" panose="05000000000000000000" pitchFamily="2" charset="2"/>
              <a:buChar char="§"/>
            </a:pPr>
            <a:r>
              <a:rPr lang="en-US" sz="1400" b="1" dirty="0">
                <a:latin typeface="Cambria" panose="02040503050406030204" pitchFamily="18" charset="0"/>
                <a:ea typeface="Cambria" panose="02040503050406030204" pitchFamily="18" charset="0"/>
              </a:rPr>
              <a:t>11-Octadecenoic acid, methyl </a:t>
            </a:r>
            <a:r>
              <a:rPr lang="en-US" sz="1400" b="1" dirty="0" smtClean="0">
                <a:latin typeface="Cambria" panose="02040503050406030204" pitchFamily="18" charset="0"/>
                <a:ea typeface="Cambria" panose="02040503050406030204" pitchFamily="18" charset="0"/>
              </a:rPr>
              <a:t>ester: antioxidant, anti-inflammatory, antimicrobial, antiviral, anti-mutagenic and anti-carcinogenic activities.</a:t>
            </a:r>
          </a:p>
          <a:p>
            <a:pPr marL="171450" indent="-171450" algn="just">
              <a:buFont typeface="Wingdings" panose="05000000000000000000" pitchFamily="2" charset="2"/>
              <a:buChar char="§"/>
            </a:pPr>
            <a:r>
              <a:rPr lang="en-US" sz="1400" b="1" dirty="0" err="1">
                <a:latin typeface="Cambria" panose="02040503050406030204" pitchFamily="18" charset="0"/>
                <a:ea typeface="Cambria" panose="02040503050406030204" pitchFamily="18" charset="0"/>
              </a:rPr>
              <a:t>Tetradecanoic</a:t>
            </a:r>
            <a:r>
              <a:rPr lang="en-US" sz="1400" b="1" dirty="0">
                <a:latin typeface="Cambria" panose="02040503050406030204" pitchFamily="18" charset="0"/>
                <a:ea typeface="Cambria" panose="02040503050406030204" pitchFamily="18" charset="0"/>
              </a:rPr>
              <a:t> </a:t>
            </a:r>
            <a:r>
              <a:rPr lang="en-US" sz="1400" b="1" dirty="0" smtClean="0">
                <a:latin typeface="Cambria" panose="02040503050406030204" pitchFamily="18" charset="0"/>
                <a:ea typeface="Cambria" panose="02040503050406030204" pitchFamily="18" charset="0"/>
              </a:rPr>
              <a:t>acid: antioxidant agent.</a:t>
            </a:r>
          </a:p>
          <a:p>
            <a:pPr marL="171450" indent="-171450" algn="just">
              <a:buFont typeface="Wingdings" panose="05000000000000000000" pitchFamily="2" charset="2"/>
              <a:buChar char="§"/>
            </a:pPr>
            <a:r>
              <a:rPr lang="en-US" sz="1400" b="1" dirty="0" err="1">
                <a:latin typeface="Cambria" panose="02040503050406030204" pitchFamily="18" charset="0"/>
                <a:ea typeface="Cambria" panose="02040503050406030204" pitchFamily="18" charset="0"/>
              </a:rPr>
              <a:t>Decanoic</a:t>
            </a:r>
            <a:r>
              <a:rPr lang="en-US" sz="1400" b="1" dirty="0">
                <a:latin typeface="Cambria" panose="02040503050406030204" pitchFamily="18" charset="0"/>
                <a:ea typeface="Cambria" panose="02040503050406030204" pitchFamily="18" charset="0"/>
              </a:rPr>
              <a:t> </a:t>
            </a:r>
            <a:r>
              <a:rPr lang="en-US" sz="1400" b="1" dirty="0" smtClean="0">
                <a:latin typeface="Cambria" panose="02040503050406030204" pitchFamily="18" charset="0"/>
                <a:ea typeface="Cambria" panose="02040503050406030204" pitchFamily="18" charset="0"/>
              </a:rPr>
              <a:t>acid: antibacterial and anti-inflammatory agent.</a:t>
            </a:r>
            <a:endParaRPr lang="en-US" sz="1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2251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28600" y="304800"/>
            <a:ext cx="6553200" cy="914400"/>
          </a:xfrm>
          <a:prstGeom prst="rect">
            <a:avLst/>
          </a:prstGeom>
        </p:spPr>
        <p:txBody>
          <a:bodyPr vert="horz" lIns="91440" tIns="45720" rIns="91440" bIns="45720" rtlCol="0">
            <a:normAutofit/>
          </a:bodyPr>
          <a:lstStyle/>
          <a:p>
            <a:pPr marL="342900" lvl="0" indent="-342900" algn="ctr">
              <a:spcBef>
                <a:spcPct val="20000"/>
              </a:spcBef>
            </a:pPr>
            <a:r>
              <a:rPr lang="en-US" sz="2400" b="1" dirty="0">
                <a:latin typeface="Cambria" panose="02040503050406030204" pitchFamily="18" charset="0"/>
                <a:ea typeface="Cambria" panose="02040503050406030204" pitchFamily="18" charset="0"/>
              </a:rPr>
              <a:t>INTRODUCTION</a:t>
            </a:r>
            <a:endParaRPr kumimoji="0" lang="en-US" sz="2400" b="1" i="0" u="none" strike="noStrike" kern="1200" cap="none" spc="0" normalizeH="0" baseline="0" noProof="0" dirty="0">
              <a:ln>
                <a:noFill/>
              </a:ln>
              <a:effectLst/>
              <a:uLnTx/>
              <a:uFillTx/>
              <a:latin typeface="Cambria" pitchFamily="18" charset="0"/>
              <a:ea typeface="Cambria" panose="02040503050406030204" pitchFamily="18" charset="0"/>
            </a:endParaRPr>
          </a:p>
        </p:txBody>
      </p:sp>
      <p:sp>
        <p:nvSpPr>
          <p:cNvPr id="2" name="TextBox 1"/>
          <p:cNvSpPr txBox="1"/>
          <p:nvPr/>
        </p:nvSpPr>
        <p:spPr>
          <a:xfrm>
            <a:off x="0" y="1556792"/>
            <a:ext cx="9144000" cy="696960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US" sz="2000" b="1" i="1" dirty="0" err="1">
                <a:latin typeface="Cambria" panose="02040503050406030204" pitchFamily="18" charset="0"/>
                <a:ea typeface="Cambria" panose="02040503050406030204" pitchFamily="18" charset="0"/>
              </a:rPr>
              <a:t>Uvaria</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Chamae</a:t>
            </a:r>
            <a:r>
              <a:rPr lang="en-US" sz="2000" b="1" i="1" dirty="0">
                <a:latin typeface="Cambria" panose="02040503050406030204" pitchFamily="18" charset="0"/>
                <a:ea typeface="Cambria" panose="02040503050406030204" pitchFamily="18" charset="0"/>
              </a:rPr>
              <a:t> </a:t>
            </a:r>
            <a:r>
              <a:rPr lang="en-US" sz="2000" b="1" dirty="0">
                <a:latin typeface="Cambria" panose="02040503050406030204" pitchFamily="18" charset="0"/>
                <a:ea typeface="Cambria" panose="02040503050406030204" pitchFamily="18" charset="0"/>
              </a:rPr>
              <a:t>is a medicinal plant with its different parts used traditionally for the treatment of various diseases such as piles, </a:t>
            </a:r>
            <a:r>
              <a:rPr lang="en-US" sz="2000" b="1" dirty="0" err="1">
                <a:latin typeface="Cambria" panose="02040503050406030204" pitchFamily="18" charset="0"/>
                <a:ea typeface="Cambria" panose="02040503050406030204" pitchFamily="18" charset="0"/>
              </a:rPr>
              <a:t>haematuria</a:t>
            </a:r>
            <a:r>
              <a:rPr lang="en-US" sz="2000" b="1" dirty="0">
                <a:latin typeface="Cambria" panose="02040503050406030204" pitchFamily="18" charset="0"/>
                <a:ea typeface="Cambria" panose="02040503050406030204" pitchFamily="18" charset="0"/>
              </a:rPr>
              <a:t> and </a:t>
            </a:r>
            <a:r>
              <a:rPr lang="en-US" sz="2000" b="1" dirty="0" smtClean="0">
                <a:latin typeface="Cambria" panose="02040503050406030204" pitchFamily="18" charset="0"/>
                <a:ea typeface="Cambria" panose="02040503050406030204" pitchFamily="18" charset="0"/>
              </a:rPr>
              <a:t>gastroenteritis. It has antioxidant, anti-inflammatory, anti-tumor, anti-diabetic, </a:t>
            </a:r>
            <a:r>
              <a:rPr lang="en-US" sz="2000" b="1" dirty="0">
                <a:latin typeface="Cambria" panose="02040503050406030204" pitchFamily="18" charset="0"/>
                <a:ea typeface="Cambria" panose="02040503050406030204" pitchFamily="18" charset="0"/>
              </a:rPr>
              <a:t>antifungal and </a:t>
            </a:r>
            <a:r>
              <a:rPr lang="en-US" sz="2000" b="1" dirty="0" smtClean="0">
                <a:latin typeface="Cambria" panose="02040503050406030204" pitchFamily="18" charset="0"/>
                <a:ea typeface="Cambria" panose="02040503050406030204" pitchFamily="18" charset="0"/>
              </a:rPr>
              <a:t>antibacterial activities, amongst others.</a:t>
            </a:r>
          </a:p>
          <a:p>
            <a:pPr marL="285750" indent="-285750">
              <a:lnSpc>
                <a:spcPct val="150000"/>
              </a:lnSpc>
              <a:buFont typeface="Wingdings" panose="05000000000000000000" pitchFamily="2" charset="2"/>
              <a:buChar char="v"/>
            </a:pPr>
            <a:endParaRPr lang="en-US" sz="2000" dirty="0" smtClean="0"/>
          </a:p>
          <a:p>
            <a:pPr marL="285750" indent="-285750" algn="just">
              <a:lnSpc>
                <a:spcPct val="150000"/>
              </a:lnSpc>
              <a:buFont typeface="Wingdings" panose="05000000000000000000" pitchFamily="2" charset="2"/>
              <a:buChar char="v"/>
            </a:pPr>
            <a:r>
              <a:rPr lang="en-US" sz="2000" b="1" dirty="0">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AIM:</a:t>
            </a:r>
            <a:r>
              <a:rPr lang="en-US" sz="2000" b="1" dirty="0">
                <a:latin typeface="Cambria" panose="02040503050406030204" pitchFamily="18" charset="0"/>
                <a:ea typeface="Cambria" panose="02040503050406030204" pitchFamily="18" charset="0"/>
                <a:cs typeface="Times New Roman" panose="02020603050405020304" pitchFamily="18" charset="0"/>
              </a:rPr>
              <a:t> Determination of the</a:t>
            </a:r>
            <a:r>
              <a:rPr lang="en-US" sz="2000" b="1" dirty="0">
                <a:latin typeface="Cambria" panose="02040503050406030204" pitchFamily="18" charset="0"/>
                <a:ea typeface="Cambria" panose="02040503050406030204" pitchFamily="18" charset="0"/>
              </a:rPr>
              <a:t> </a:t>
            </a:r>
            <a:r>
              <a:rPr lang="en-US" sz="2000" b="1" dirty="0">
                <a:latin typeface="Cambria" panose="02040503050406030204" pitchFamily="18" charset="0"/>
                <a:ea typeface="Cambria" panose="02040503050406030204" pitchFamily="18" charset="0"/>
                <a:cs typeface="Times New Roman" panose="02020603050405020304" pitchFamily="18" charset="0"/>
              </a:rPr>
              <a:t>bioactive components and </a:t>
            </a:r>
            <a:r>
              <a:rPr lang="en-US" sz="2000" b="1" dirty="0">
                <a:latin typeface="Cambria" panose="02040503050406030204" pitchFamily="18" charset="0"/>
                <a:ea typeface="Cambria" panose="02040503050406030204" pitchFamily="18" charset="0"/>
              </a:rPr>
              <a:t> effects of deionized water and </a:t>
            </a:r>
            <a:r>
              <a:rPr lang="en-US" sz="2000" b="1" dirty="0" err="1">
                <a:latin typeface="Cambria" panose="02040503050406030204" pitchFamily="18" charset="0"/>
                <a:ea typeface="Cambria" panose="02040503050406030204" pitchFamily="18" charset="0"/>
              </a:rPr>
              <a:t>ethylacetate</a:t>
            </a:r>
            <a:r>
              <a:rPr lang="en-US" sz="2000" b="1" dirty="0">
                <a:latin typeface="Cambria" panose="02040503050406030204" pitchFamily="18" charset="0"/>
                <a:ea typeface="Cambria" panose="02040503050406030204" pitchFamily="18" charset="0"/>
              </a:rPr>
              <a:t> extracts of </a:t>
            </a:r>
            <a:r>
              <a:rPr lang="en-US" sz="2000" b="1" i="1" dirty="0" err="1">
                <a:latin typeface="Cambria" panose="02040503050406030204" pitchFamily="18" charset="0"/>
                <a:ea typeface="Cambria" panose="02040503050406030204" pitchFamily="18" charset="0"/>
              </a:rPr>
              <a:t>Uvaria</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chamae</a:t>
            </a:r>
            <a:r>
              <a:rPr lang="en-US" sz="2000" b="1" dirty="0">
                <a:latin typeface="Cambria" panose="02040503050406030204" pitchFamily="18" charset="0"/>
                <a:ea typeface="Cambria" panose="02040503050406030204" pitchFamily="18" charset="0"/>
              </a:rPr>
              <a:t> stem on some a</a:t>
            </a:r>
            <a:r>
              <a:rPr lang="en-US" sz="2000" b="1" dirty="0">
                <a:latin typeface="Cambria" panose="02040503050406030204" pitchFamily="18" charset="0"/>
                <a:ea typeface="Cambria" panose="02040503050406030204" pitchFamily="18" charset="0"/>
                <a:cs typeface="Times New Roman" panose="02020603050405020304" pitchFamily="18" charset="0"/>
              </a:rPr>
              <a:t>ntioxidant and anti-inflammatory parameters of carbon tetrachloride-i</a:t>
            </a:r>
            <a:r>
              <a:rPr lang="en-US" sz="2000" b="1" dirty="0">
                <a:latin typeface="Cambria" panose="02040503050406030204" pitchFamily="18" charset="0"/>
                <a:ea typeface="Cambria" panose="02040503050406030204" pitchFamily="18" charset="0"/>
              </a:rPr>
              <a:t>nduced toxicity in albino rats.</a:t>
            </a:r>
          </a:p>
          <a:p>
            <a:pPr marL="285750" indent="-285750">
              <a:lnSpc>
                <a:spcPct val="150000"/>
              </a:lnSpc>
              <a:buFont typeface="Wingdings" panose="05000000000000000000" pitchFamily="2" charset="2"/>
              <a:buChar char="v"/>
            </a:pPr>
            <a:endParaRPr lang="en-US" sz="2000" dirty="0" smtClean="0"/>
          </a:p>
          <a:p>
            <a:pPr marL="285750" indent="-285750">
              <a:lnSpc>
                <a:spcPct val="150000"/>
              </a:lnSpc>
              <a:buFont typeface="Wingdings" panose="05000000000000000000" pitchFamily="2" charset="2"/>
              <a:buChar char="v"/>
            </a:pPr>
            <a:endParaRPr lang="en-US" sz="2000" dirty="0"/>
          </a:p>
          <a:p>
            <a:pPr marL="285750" indent="-285750">
              <a:lnSpc>
                <a:spcPct val="150000"/>
              </a:lnSpc>
              <a:buFont typeface="Wingdings" panose="05000000000000000000" pitchFamily="2" charset="2"/>
              <a:buChar char="v"/>
            </a:pPr>
            <a:endParaRPr lang="en-US" sz="2000" dirty="0" smtClean="0"/>
          </a:p>
          <a:p>
            <a:pPr>
              <a:lnSpc>
                <a:spcPct val="150000"/>
              </a:lnSpc>
            </a:pPr>
            <a:endParaRPr lang="en-US" sz="2000" dirty="0"/>
          </a:p>
          <a:p>
            <a:pPr>
              <a:lnSpc>
                <a:spcPct val="150000"/>
              </a:lnSpc>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047809"/>
          </a:xfrm>
          <a:prstGeom prst="rect">
            <a:avLst/>
          </a:prstGeom>
          <a:noFill/>
        </p:spPr>
        <p:txBody>
          <a:bodyPr wrap="square" rtlCol="0">
            <a:spAutoFit/>
          </a:bodyPr>
          <a:lstStyle/>
          <a:p>
            <a:pPr marL="0" marR="0" algn="ctr">
              <a:lnSpc>
                <a:spcPct val="150000"/>
              </a:lnSpc>
              <a:spcBef>
                <a:spcPts val="0"/>
              </a:spcBef>
              <a:spcAft>
                <a:spcPts val="0"/>
              </a:spcAft>
            </a:pPr>
            <a:r>
              <a:rPr lang="en-US" b="1" dirty="0">
                <a:effectLst/>
                <a:latin typeface="Cambria" panose="02040503050406030204" pitchFamily="18" charset="0"/>
                <a:ea typeface="Cambria" panose="02040503050406030204" pitchFamily="18" charset="0"/>
                <a:cs typeface="Times New Roman" panose="02020603050405020304" pitchFamily="18" charset="0"/>
              </a:rPr>
              <a:t>CONCLUSION</a:t>
            </a:r>
          </a:p>
          <a:p>
            <a:pPr marL="285750" indent="-285750">
              <a:buFont typeface="Wingdings" panose="05000000000000000000" pitchFamily="2" charset="2"/>
              <a:buChar char="v"/>
            </a:pPr>
            <a:r>
              <a:rPr lang="en-US" b="1" dirty="0">
                <a:effectLst/>
                <a:latin typeface="Cambria" panose="02040503050406030204" pitchFamily="18" charset="0"/>
                <a:ea typeface="Cambria" panose="02040503050406030204" pitchFamily="18" charset="0"/>
              </a:rPr>
              <a:t>Over the years, </a:t>
            </a:r>
            <a:r>
              <a:rPr lang="en-US" b="1" i="1" dirty="0">
                <a:effectLst/>
                <a:latin typeface="Cambria" panose="02040503050406030204" pitchFamily="18" charset="0"/>
                <a:ea typeface="Cambria" panose="02040503050406030204" pitchFamily="18" charset="0"/>
              </a:rPr>
              <a:t>Uvaria chamae</a:t>
            </a:r>
            <a:r>
              <a:rPr lang="en-US" b="1" dirty="0">
                <a:effectLst/>
                <a:latin typeface="Cambria" panose="02040503050406030204" pitchFamily="18" charset="0"/>
                <a:ea typeface="Cambria" panose="02040503050406030204" pitchFamily="18" charset="0"/>
              </a:rPr>
              <a:t> has served as food and medicinal plant. </a:t>
            </a:r>
          </a:p>
          <a:p>
            <a:pPr algn="just"/>
            <a:endParaRPr lang="en-US" b="1"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r>
              <a:rPr lang="en-US" b="1" dirty="0">
                <a:latin typeface="Cambria" panose="02040503050406030204" pitchFamily="18" charset="0"/>
                <a:ea typeface="Cambria" panose="02040503050406030204" pitchFamily="18" charset="0"/>
              </a:rPr>
              <a:t>I</a:t>
            </a:r>
            <a:r>
              <a:rPr lang="en-US" b="1" dirty="0" smtClean="0">
                <a:latin typeface="Cambria" panose="02040503050406030204" pitchFamily="18" charset="0"/>
                <a:ea typeface="Cambria" panose="02040503050406030204" pitchFamily="18" charset="0"/>
              </a:rPr>
              <a:t>t </a:t>
            </a:r>
            <a:r>
              <a:rPr lang="en-US" b="1" dirty="0">
                <a:latin typeface="Cambria" panose="02040503050406030204" pitchFamily="18" charset="0"/>
                <a:ea typeface="Cambria" panose="02040503050406030204" pitchFamily="18" charset="0"/>
              </a:rPr>
              <a:t>was</a:t>
            </a:r>
            <a:r>
              <a:rPr lang="en-US" b="1" dirty="0">
                <a:effectLst/>
                <a:latin typeface="Cambria" panose="02040503050406030204" pitchFamily="18" charset="0"/>
                <a:ea typeface="Cambria" panose="02040503050406030204" pitchFamily="18" charset="0"/>
              </a:rPr>
              <a:t> found that administration of CCl</a:t>
            </a:r>
            <a:r>
              <a:rPr lang="en-US" b="1" baseline="-25000" dirty="0">
                <a:effectLst/>
                <a:latin typeface="Cambria" panose="02040503050406030204" pitchFamily="18" charset="0"/>
                <a:ea typeface="Cambria" panose="02040503050406030204" pitchFamily="18" charset="0"/>
              </a:rPr>
              <a:t>4</a:t>
            </a:r>
            <a:r>
              <a:rPr lang="en-US" b="1" dirty="0">
                <a:effectLst/>
                <a:latin typeface="Cambria" panose="02040503050406030204" pitchFamily="18" charset="0"/>
                <a:ea typeface="Cambria" panose="02040503050406030204" pitchFamily="18" charset="0"/>
              </a:rPr>
              <a:t> in albino rats induced </a:t>
            </a:r>
            <a:r>
              <a:rPr lang="en-US" b="1" dirty="0" smtClean="0">
                <a:effectLst/>
                <a:latin typeface="Cambria" panose="02040503050406030204" pitchFamily="18" charset="0"/>
                <a:ea typeface="Cambria" panose="02040503050406030204" pitchFamily="18" charset="0"/>
              </a:rPr>
              <a:t>organ damage in </a:t>
            </a:r>
            <a:r>
              <a:rPr lang="en-US" b="1" dirty="0">
                <a:effectLst/>
                <a:latin typeface="Cambria" panose="02040503050406030204" pitchFamily="18" charset="0"/>
                <a:ea typeface="Cambria" panose="02040503050406030204" pitchFamily="18" charset="0"/>
              </a:rPr>
              <a:t>the </a:t>
            </a:r>
            <a:r>
              <a:rPr lang="en-US" b="1" dirty="0" smtClean="0">
                <a:effectLst/>
                <a:latin typeface="Cambria" panose="02040503050406030204" pitchFamily="18" charset="0"/>
                <a:ea typeface="Cambria" panose="02040503050406030204" pitchFamily="18" charset="0"/>
              </a:rPr>
              <a:t>kidneys, </a:t>
            </a:r>
            <a:r>
              <a:rPr lang="en-US" b="1" dirty="0">
                <a:effectLst/>
                <a:latin typeface="Cambria" panose="02040503050406030204" pitchFamily="18" charset="0"/>
                <a:ea typeface="Cambria" panose="02040503050406030204" pitchFamily="18" charset="0"/>
              </a:rPr>
              <a:t>leading to oxidative stress and inflammations. </a:t>
            </a:r>
          </a:p>
          <a:p>
            <a:pPr marL="285750" indent="-285750" algn="just">
              <a:buFont typeface="Wingdings" panose="05000000000000000000" pitchFamily="2" charset="2"/>
              <a:buChar char="v"/>
            </a:pPr>
            <a:endParaRPr lang="en-US" b="1"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r>
              <a:rPr lang="en-US" b="1" dirty="0">
                <a:latin typeface="Cambria" panose="02040503050406030204" pitchFamily="18" charset="0"/>
                <a:ea typeface="Cambria" panose="02040503050406030204" pitchFamily="18" charset="0"/>
              </a:rPr>
              <a:t>O</a:t>
            </a:r>
            <a:r>
              <a:rPr lang="en-US" b="1" dirty="0" smtClean="0">
                <a:effectLst/>
                <a:latin typeface="Cambria" panose="02040503050406030204" pitchFamily="18" charset="0"/>
                <a:ea typeface="Cambria" panose="02040503050406030204" pitchFamily="18" charset="0"/>
              </a:rPr>
              <a:t>ur </a:t>
            </a:r>
            <a:r>
              <a:rPr lang="en-US" b="1" dirty="0">
                <a:effectLst/>
                <a:latin typeface="Cambria" panose="02040503050406030204" pitchFamily="18" charset="0"/>
                <a:ea typeface="Cambria" panose="02040503050406030204" pitchFamily="18" charset="0"/>
              </a:rPr>
              <a:t>investigation showed that both extracts of</a:t>
            </a:r>
            <a:r>
              <a:rPr lang="en-US" b="1" i="1" dirty="0">
                <a:effectLst/>
                <a:latin typeface="Cambria" panose="02040503050406030204" pitchFamily="18" charset="0"/>
                <a:ea typeface="Cambria" panose="02040503050406030204" pitchFamily="18" charset="0"/>
              </a:rPr>
              <a:t> U. chamae</a:t>
            </a:r>
            <a:r>
              <a:rPr lang="en-US" b="1" dirty="0">
                <a:effectLst/>
                <a:latin typeface="Cambria" panose="02040503050406030204" pitchFamily="18" charset="0"/>
                <a:ea typeface="Cambria" panose="02040503050406030204" pitchFamily="18" charset="0"/>
              </a:rPr>
              <a:t> stem possess </a:t>
            </a:r>
            <a:r>
              <a:rPr lang="en-US" b="1" dirty="0" err="1">
                <a:effectLst/>
                <a:latin typeface="Cambria" panose="02040503050406030204" pitchFamily="18" charset="0"/>
                <a:ea typeface="Cambria" panose="02040503050406030204" pitchFamily="18" charset="0"/>
              </a:rPr>
              <a:t>nephroprotective</a:t>
            </a:r>
            <a:r>
              <a:rPr lang="en-US" b="1" dirty="0">
                <a:effectLst/>
                <a:latin typeface="Cambria" panose="02040503050406030204" pitchFamily="18" charset="0"/>
                <a:ea typeface="Cambria" panose="02040503050406030204" pitchFamily="18" charset="0"/>
              </a:rPr>
              <a:t> </a:t>
            </a:r>
            <a:r>
              <a:rPr lang="en-US" b="1" dirty="0" smtClean="0">
                <a:effectLst/>
                <a:latin typeface="Cambria" panose="02040503050406030204" pitchFamily="18" charset="0"/>
                <a:ea typeface="Cambria" panose="02040503050406030204" pitchFamily="18" charset="0"/>
              </a:rPr>
              <a:t>activity </a:t>
            </a:r>
            <a:r>
              <a:rPr lang="en-US" b="1" dirty="0">
                <a:effectLst/>
                <a:latin typeface="Cambria" panose="02040503050406030204" pitchFamily="18" charset="0"/>
                <a:ea typeface="Cambria" panose="02040503050406030204" pitchFamily="18" charset="0"/>
              </a:rPr>
              <a:t>against CCl</a:t>
            </a:r>
            <a:r>
              <a:rPr lang="en-US" b="1" baseline="-25000" dirty="0">
                <a:effectLst/>
                <a:latin typeface="Cambria" panose="02040503050406030204" pitchFamily="18" charset="0"/>
                <a:ea typeface="Cambria" panose="02040503050406030204" pitchFamily="18" charset="0"/>
              </a:rPr>
              <a:t>4</a:t>
            </a:r>
            <a:r>
              <a:rPr lang="en-US" b="1" dirty="0">
                <a:effectLst/>
                <a:latin typeface="Cambria" panose="02040503050406030204" pitchFamily="18" charset="0"/>
                <a:ea typeface="Cambria" panose="02040503050406030204" pitchFamily="18" charset="0"/>
              </a:rPr>
              <a:t>-induced toxicity as observed by near normal levels of kidney </a:t>
            </a:r>
            <a:r>
              <a:rPr lang="en-US" b="1" dirty="0" smtClean="0">
                <a:effectLst/>
                <a:latin typeface="Cambria" panose="02040503050406030204" pitchFamily="18" charset="0"/>
                <a:ea typeface="Cambria" panose="02040503050406030204" pitchFamily="18" charset="0"/>
              </a:rPr>
              <a:t>markers</a:t>
            </a:r>
            <a:r>
              <a:rPr lang="en-US" b="1" dirty="0">
                <a:latin typeface="Cambria" panose="02040503050406030204" pitchFamily="18" charset="0"/>
                <a:ea typeface="Cambria" panose="02040503050406030204" pitchFamily="18" charset="0"/>
              </a:rPr>
              <a:t> </a:t>
            </a:r>
            <a:r>
              <a:rPr lang="en-US" b="1" dirty="0" smtClean="0">
                <a:latin typeface="Cambria" panose="02040503050406030204" pitchFamily="18" charset="0"/>
                <a:ea typeface="Cambria" panose="02040503050406030204" pitchFamily="18" charset="0"/>
              </a:rPr>
              <a:t>-</a:t>
            </a:r>
            <a:r>
              <a:rPr lang="en-US" b="1" dirty="0" smtClean="0">
                <a:effectLst/>
                <a:latin typeface="Cambria" panose="02040503050406030204" pitchFamily="18" charset="0"/>
                <a:ea typeface="Cambria" panose="02040503050406030204" pitchFamily="18" charset="0"/>
              </a:rPr>
              <a:t> </a:t>
            </a:r>
            <a:r>
              <a:rPr lang="en-US" b="1" dirty="0">
                <a:effectLst/>
                <a:latin typeface="Cambria" panose="02040503050406030204" pitchFamily="18" charset="0"/>
                <a:ea typeface="Cambria" panose="02040503050406030204" pitchFamily="18" charset="0"/>
              </a:rPr>
              <a:t>reduced oxidative damage and suppressed inflammatory responses. </a:t>
            </a:r>
            <a:endParaRPr lang="en-US" b="1" dirty="0" smtClean="0">
              <a:effectLst/>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endParaRPr lang="en-US" b="1" dirty="0">
              <a:latin typeface="Cambria" panose="02040503050406030204" pitchFamily="18" charset="0"/>
              <a:ea typeface="Cambria" panose="02040503050406030204" pitchFamily="18" charset="0"/>
              <a:cs typeface="Times New Roman" panose="02020603050405020304" pitchFamily="18" charset="0"/>
            </a:endParaRPr>
          </a:p>
          <a:p>
            <a:pPr marL="285750" indent="-285750" algn="just">
              <a:buFont typeface="Wingdings" panose="05000000000000000000" pitchFamily="2" charset="2"/>
              <a:buChar char="v"/>
            </a:pPr>
            <a:r>
              <a:rPr lang="en-US" b="1" dirty="0" smtClean="0">
                <a:latin typeface="Cambria" panose="02040503050406030204" pitchFamily="18" charset="0"/>
                <a:ea typeface="Cambria" panose="02040503050406030204" pitchFamily="18" charset="0"/>
                <a:cs typeface="Times New Roman" panose="02020603050405020304" pitchFamily="18" charset="0"/>
              </a:rPr>
              <a:t>However, </a:t>
            </a:r>
            <a:r>
              <a:rPr lang="en-US" b="1" dirty="0" err="1">
                <a:latin typeface="Cambria" panose="02040503050406030204" pitchFamily="18" charset="0"/>
                <a:ea typeface="Cambria" panose="02040503050406030204" pitchFamily="18" charset="0"/>
                <a:cs typeface="Times New Roman" panose="02020603050405020304" pitchFamily="18" charset="0"/>
              </a:rPr>
              <a:t>ethylacetate</a:t>
            </a:r>
            <a:r>
              <a:rPr lang="en-US" b="1" dirty="0">
                <a:latin typeface="Cambria" panose="02040503050406030204" pitchFamily="18" charset="0"/>
                <a:ea typeface="Cambria" panose="02040503050406030204" pitchFamily="18" charset="0"/>
                <a:cs typeface="Times New Roman" panose="02020603050405020304" pitchFamily="18" charset="0"/>
              </a:rPr>
              <a:t> extract </a:t>
            </a:r>
            <a:r>
              <a:rPr lang="en-US" b="1" dirty="0" smtClean="0">
                <a:latin typeface="Cambria" panose="02040503050406030204" pitchFamily="18" charset="0"/>
                <a:ea typeface="Cambria" panose="02040503050406030204" pitchFamily="18" charset="0"/>
                <a:cs typeface="Times New Roman" panose="02020603050405020304" pitchFamily="18" charset="0"/>
              </a:rPr>
              <a:t>showed </a:t>
            </a:r>
            <a:r>
              <a:rPr lang="en-US" b="1" dirty="0">
                <a:latin typeface="Cambria" panose="02040503050406030204" pitchFamily="18" charset="0"/>
                <a:ea typeface="Cambria" panose="02040503050406030204" pitchFamily="18" charset="0"/>
                <a:cs typeface="Times New Roman" panose="02020603050405020304" pitchFamily="18" charset="0"/>
              </a:rPr>
              <a:t>higher efficacy than the deionized water extract; with 600 mg/kg </a:t>
            </a:r>
            <a:r>
              <a:rPr lang="en-US" b="1" dirty="0" err="1">
                <a:latin typeface="Cambria" panose="02040503050406030204" pitchFamily="18" charset="0"/>
                <a:ea typeface="Cambria" panose="02040503050406030204" pitchFamily="18" charset="0"/>
                <a:cs typeface="Times New Roman" panose="02020603050405020304" pitchFamily="18" charset="0"/>
              </a:rPr>
              <a:t>b.w</a:t>
            </a:r>
            <a:r>
              <a:rPr lang="en-US" b="1" dirty="0">
                <a:latin typeface="Cambria" panose="02040503050406030204" pitchFamily="18" charset="0"/>
                <a:ea typeface="Cambria" panose="02040503050406030204" pitchFamily="18" charset="0"/>
                <a:cs typeface="Times New Roman" panose="02020603050405020304" pitchFamily="18" charset="0"/>
              </a:rPr>
              <a:t> of </a:t>
            </a:r>
            <a:r>
              <a:rPr lang="en-US" b="1" dirty="0" err="1">
                <a:latin typeface="Cambria" panose="02040503050406030204" pitchFamily="18" charset="0"/>
                <a:ea typeface="Cambria" panose="02040503050406030204" pitchFamily="18" charset="0"/>
                <a:cs typeface="Times New Roman" panose="02020603050405020304" pitchFamily="18" charset="0"/>
              </a:rPr>
              <a:t>ethylacetate</a:t>
            </a:r>
            <a:r>
              <a:rPr lang="en-US" b="1" dirty="0">
                <a:latin typeface="Cambria" panose="02040503050406030204" pitchFamily="18" charset="0"/>
                <a:ea typeface="Cambria" panose="02040503050406030204" pitchFamily="18" charset="0"/>
                <a:cs typeface="Times New Roman" panose="02020603050405020304" pitchFamily="18" charset="0"/>
              </a:rPr>
              <a:t> extract being equipotent and, in some cases, more potent than 20 mg/kg </a:t>
            </a:r>
            <a:r>
              <a:rPr lang="en-US" b="1" dirty="0" err="1">
                <a:latin typeface="Cambria" panose="02040503050406030204" pitchFamily="18" charset="0"/>
                <a:ea typeface="Cambria" panose="02040503050406030204" pitchFamily="18" charset="0"/>
                <a:cs typeface="Times New Roman" panose="02020603050405020304" pitchFamily="18" charset="0"/>
              </a:rPr>
              <a:t>b.w</a:t>
            </a:r>
            <a:r>
              <a:rPr lang="en-US" b="1" dirty="0">
                <a:latin typeface="Cambria" panose="02040503050406030204" pitchFamily="18" charset="0"/>
                <a:ea typeface="Cambria" panose="02040503050406030204" pitchFamily="18" charset="0"/>
                <a:cs typeface="Times New Roman" panose="02020603050405020304" pitchFamily="18" charset="0"/>
              </a:rPr>
              <a:t> of vitamin C. </a:t>
            </a:r>
          </a:p>
          <a:p>
            <a:pPr marL="285750" indent="-285750" algn="just">
              <a:buFont typeface="Wingdings" panose="05000000000000000000" pitchFamily="2" charset="2"/>
              <a:buChar char="v"/>
            </a:pPr>
            <a:endParaRPr lang="en-US" b="1"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r>
              <a:rPr lang="en-US" b="1" dirty="0">
                <a:latin typeface="Cambria" panose="02040503050406030204" pitchFamily="18" charset="0"/>
                <a:ea typeface="Cambria" panose="02040503050406030204" pitchFamily="18" charset="0"/>
              </a:rPr>
              <a:t>The findings indicate that </a:t>
            </a:r>
            <a:r>
              <a:rPr lang="en-US" b="1" i="1" dirty="0">
                <a:latin typeface="Cambria" panose="02040503050406030204" pitchFamily="18" charset="0"/>
                <a:ea typeface="Cambria" panose="02040503050406030204" pitchFamily="18" charset="0"/>
              </a:rPr>
              <a:t>U. </a:t>
            </a:r>
            <a:r>
              <a:rPr lang="en-US" b="1" i="1" dirty="0" err="1">
                <a:latin typeface="Cambria" panose="02040503050406030204" pitchFamily="18" charset="0"/>
                <a:ea typeface="Cambria" panose="02040503050406030204" pitchFamily="18" charset="0"/>
              </a:rPr>
              <a:t>chamae</a:t>
            </a:r>
            <a:r>
              <a:rPr lang="en-US" b="1" i="1"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stem possesses various bioactive compounds with antioxidant and anti-inflammatory effects. </a:t>
            </a:r>
            <a:endParaRPr lang="en-US" b="1" dirty="0" smtClean="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endParaRPr lang="en-US" b="1" dirty="0">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r>
              <a:rPr lang="en-US" b="1" dirty="0" smtClean="0">
                <a:latin typeface="Cambria" panose="02040503050406030204" pitchFamily="18" charset="0"/>
                <a:ea typeface="Cambria" panose="02040503050406030204" pitchFamily="18" charset="0"/>
              </a:rPr>
              <a:t>Hence</a:t>
            </a:r>
            <a:r>
              <a:rPr lang="en-US" b="1" dirty="0">
                <a:latin typeface="Cambria" panose="02040503050406030204" pitchFamily="18" charset="0"/>
                <a:ea typeface="Cambria" panose="02040503050406030204" pitchFamily="18" charset="0"/>
              </a:rPr>
              <a:t>, the stem of </a:t>
            </a:r>
            <a:r>
              <a:rPr lang="en-US" b="1" i="1" dirty="0">
                <a:latin typeface="Cambria" panose="02040503050406030204" pitchFamily="18" charset="0"/>
                <a:ea typeface="Cambria" panose="02040503050406030204" pitchFamily="18" charset="0"/>
              </a:rPr>
              <a:t>U. </a:t>
            </a:r>
            <a:r>
              <a:rPr lang="en-US" b="1" i="1" dirty="0" err="1">
                <a:latin typeface="Cambria" panose="02040503050406030204" pitchFamily="18" charset="0"/>
                <a:ea typeface="Cambria" panose="02040503050406030204" pitchFamily="18" charset="0"/>
              </a:rPr>
              <a:t>chamae</a:t>
            </a:r>
            <a:r>
              <a:rPr lang="en-US" b="1" dirty="0">
                <a:latin typeface="Cambria" panose="02040503050406030204" pitchFamily="18" charset="0"/>
                <a:ea typeface="Cambria" panose="02040503050406030204" pitchFamily="18" charset="0"/>
              </a:rPr>
              <a:t> is suggested to be harnessed for the treatment/management of antioxidant and anti-inflammatory-related diseases, such as renal diseases.</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4972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99502"/>
            <a:ext cx="9144000" cy="1569660"/>
          </a:xfrm>
          <a:prstGeom prst="rect">
            <a:avLst/>
          </a:prstGeom>
          <a:noFill/>
        </p:spPr>
        <p:txBody>
          <a:bodyPr wrap="square" rtlCol="0">
            <a:spAutoFit/>
          </a:bodyPr>
          <a:lstStyle/>
          <a:p>
            <a:pPr algn="ctr"/>
            <a:r>
              <a:rPr lang="en-US" sz="9600" dirty="0">
                <a:solidFill>
                  <a:srgbClr val="002060"/>
                </a:solidFill>
                <a:latin typeface="Arial Black" panose="020B0A04020102020204" pitchFamily="34" charset="0"/>
              </a:rPr>
              <a:t>THANK YOU</a:t>
            </a:r>
          </a:p>
        </p:txBody>
      </p:sp>
    </p:spTree>
    <p:extLst>
      <p:ext uri="{BB962C8B-B14F-4D97-AF65-F5344CB8AC3E}">
        <p14:creationId xmlns:p14="http://schemas.microsoft.com/office/powerpoint/2010/main" val="14498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b="1" i="1" dirty="0" err="1" smtClean="0"/>
              <a:t>Uvaria</a:t>
            </a:r>
            <a:r>
              <a:rPr lang="en-US" b="1" i="1" dirty="0" smtClean="0"/>
              <a:t> </a:t>
            </a:r>
            <a:r>
              <a:rPr lang="en-US" b="1" i="1" dirty="0" err="1" smtClean="0"/>
              <a:t>chamae</a:t>
            </a:r>
            <a:endParaRPr lang="en-US" b="1" i="1" dirty="0"/>
          </a:p>
        </p:txBody>
      </p:sp>
      <p:pic>
        <p:nvPicPr>
          <p:cNvPr id="4" name="Picture 3"/>
          <p:cNvPicPr/>
          <p:nvPr/>
        </p:nvPicPr>
        <p:blipFill rotWithShape="1">
          <a:blip r:embed="rId2"/>
          <a:srcRect l="24955" t="32308" r="26763" b="23590"/>
          <a:stretch/>
        </p:blipFill>
        <p:spPr bwMode="auto">
          <a:xfrm>
            <a:off x="35496" y="764704"/>
            <a:ext cx="9108504" cy="511256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84011" y="5877272"/>
            <a:ext cx="8928992"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Figure 1: </a:t>
            </a:r>
            <a:r>
              <a:rPr lang="en-US" b="1" i="1" dirty="0" err="1">
                <a:latin typeface="Cambria" panose="02040503050406030204" pitchFamily="18" charset="0"/>
                <a:ea typeface="Cambria" panose="02040503050406030204" pitchFamily="18" charset="0"/>
              </a:rPr>
              <a:t>Uvaria</a:t>
            </a:r>
            <a:r>
              <a:rPr lang="en-US" b="1" i="1" dirty="0">
                <a:latin typeface="Cambria" panose="02040503050406030204" pitchFamily="18" charset="0"/>
                <a:ea typeface="Cambria" panose="02040503050406030204" pitchFamily="18" charset="0"/>
              </a:rPr>
              <a:t> </a:t>
            </a:r>
            <a:r>
              <a:rPr lang="en-US" b="1" i="1" dirty="0" err="1">
                <a:latin typeface="Cambria" panose="02040503050406030204" pitchFamily="18" charset="0"/>
                <a:ea typeface="Cambria" panose="02040503050406030204" pitchFamily="18" charset="0"/>
              </a:rPr>
              <a:t>chamae</a:t>
            </a:r>
            <a:r>
              <a:rPr lang="en-US" b="1" i="1" dirty="0">
                <a:latin typeface="Cambria" panose="02040503050406030204" pitchFamily="18" charset="0"/>
                <a:ea typeface="Cambria" panose="02040503050406030204" pitchFamily="18" charset="0"/>
              </a:rPr>
              <a:t> </a:t>
            </a:r>
            <a:r>
              <a:rPr lang="en-US" b="1" dirty="0" smtClean="0">
                <a:latin typeface="Cambria" panose="02040503050406030204" pitchFamily="18" charset="0"/>
                <a:ea typeface="Cambria" panose="02040503050406030204" pitchFamily="18" charset="0"/>
              </a:rPr>
              <a:t>(</a:t>
            </a:r>
            <a:r>
              <a:rPr lang="en-US" b="1" dirty="0" err="1" smtClean="0">
                <a:latin typeface="Cambria" panose="02040503050406030204" pitchFamily="18" charset="0"/>
                <a:ea typeface="Cambria" panose="02040503050406030204" pitchFamily="18" charset="0"/>
              </a:rPr>
              <a:t>Obasi</a:t>
            </a:r>
            <a:r>
              <a:rPr lang="en-US" b="1" dirty="0">
                <a:latin typeface="Cambria" panose="02040503050406030204" pitchFamily="18" charset="0"/>
                <a:ea typeface="Cambria" panose="02040503050406030204" pitchFamily="18" charset="0"/>
              </a:rPr>
              <a:t>, 2023)</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6256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384"/>
            <a:ext cx="9144000" cy="6186309"/>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MATERIALS AND </a:t>
            </a:r>
            <a:r>
              <a:rPr lang="en-US" sz="2800" b="1" dirty="0" smtClean="0">
                <a:latin typeface="Cambria" panose="02040503050406030204" pitchFamily="18" charset="0"/>
                <a:ea typeface="Cambria" panose="02040503050406030204" pitchFamily="18" charset="0"/>
              </a:rPr>
              <a:t>METHODS</a:t>
            </a:r>
          </a:p>
          <a:p>
            <a:pPr algn="ctr"/>
            <a:endParaRPr lang="en-US" sz="2800" b="1" dirty="0">
              <a:solidFill>
                <a:srgbClr val="C00000"/>
              </a:solidFill>
              <a:latin typeface="Cambria" panose="02040503050406030204" pitchFamily="18" charset="0"/>
              <a:ea typeface="Cambria" panose="02040503050406030204" pitchFamily="18" charset="0"/>
            </a:endParaRPr>
          </a:p>
          <a:p>
            <a:pPr marL="346075" indent="-346075" algn="just">
              <a:buFont typeface="Wingdings" panose="05000000000000000000" pitchFamily="2" charset="2"/>
              <a:buChar char="v"/>
            </a:pPr>
            <a:r>
              <a:rPr lang="en-US" sz="2400" b="1"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COLLECTION OF PLANT MATERIAL:</a:t>
            </a:r>
          </a:p>
          <a:p>
            <a:pPr marL="457200" indent="-457200" algn="just">
              <a:buFont typeface="Wingdings" panose="05000000000000000000" pitchFamily="2" charset="2"/>
              <a:buChar char="Ø"/>
            </a:pPr>
            <a:r>
              <a:rPr lang="en-US" sz="2400" b="1" dirty="0">
                <a:solidFill>
                  <a:srgbClr val="002060"/>
                </a:solidFill>
                <a:effectLst/>
                <a:latin typeface="Cambria" panose="02040503050406030204" pitchFamily="18" charset="0"/>
                <a:ea typeface="Cambria" panose="02040503050406030204" pitchFamily="18" charset="0"/>
              </a:rPr>
              <a:t>Fresh stems of </a:t>
            </a:r>
            <a:r>
              <a:rPr lang="en-US" sz="2400" b="1" i="1" dirty="0">
                <a:solidFill>
                  <a:srgbClr val="002060"/>
                </a:solidFill>
                <a:effectLst/>
                <a:latin typeface="Cambria" panose="02040503050406030204" pitchFamily="18" charset="0"/>
                <a:ea typeface="Cambria" panose="02040503050406030204" pitchFamily="18" charset="0"/>
              </a:rPr>
              <a:t>Uvaria chamae </a:t>
            </a:r>
            <a:r>
              <a:rPr lang="en-US" sz="2400" b="1" dirty="0">
                <a:solidFill>
                  <a:srgbClr val="002060"/>
                </a:solidFill>
                <a:effectLst/>
                <a:latin typeface="Cambria" panose="02040503050406030204" pitchFamily="18" charset="0"/>
                <a:ea typeface="Cambria" panose="02040503050406030204" pitchFamily="18" charset="0"/>
              </a:rPr>
              <a:t>were collected from</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Umuka-Okposi</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Ohaozara</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LGA,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Ebonyi</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State, Nigeria.</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just"/>
            <a:endPar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marL="346075" indent="-346075" algn="just">
              <a:buFont typeface="Wingdings" panose="05000000000000000000" pitchFamily="2" charset="2"/>
              <a:buChar char="v"/>
            </a:pPr>
            <a:r>
              <a:rPr lang="en-GB" sz="2400" b="1" dirty="0">
                <a:solidFill>
                  <a:srgbClr val="00B050"/>
                </a:solidFill>
                <a:effectLst/>
                <a:latin typeface="Cambria" panose="02040503050406030204" pitchFamily="18" charset="0"/>
                <a:ea typeface="Cambria" panose="02040503050406030204" pitchFamily="18" charset="0"/>
              </a:rPr>
              <a:t>PREPARATION OF PLANT SAMPLE</a:t>
            </a:r>
          </a:p>
          <a:p>
            <a:pPr marL="342900" indent="-342900" algn="just">
              <a:buFont typeface="Wingdings" panose="05000000000000000000" pitchFamily="2" charset="2"/>
              <a:buChar char="Ø"/>
            </a:pPr>
            <a:r>
              <a:rPr lang="en-GB" sz="2400" b="1" dirty="0">
                <a:solidFill>
                  <a:srgbClr val="002060"/>
                </a:solidFill>
                <a:latin typeface="Cambria" panose="02040503050406030204" pitchFamily="18" charset="0"/>
                <a:ea typeface="Cambria" panose="02040503050406030204" pitchFamily="18" charset="0"/>
              </a:rPr>
              <a:t>Air-dried </a:t>
            </a:r>
            <a:r>
              <a:rPr lang="en-US" sz="2400" b="1" i="1" dirty="0">
                <a:solidFill>
                  <a:srgbClr val="002060"/>
                </a:solidFill>
                <a:effectLst/>
                <a:latin typeface="Cambria" panose="02040503050406030204" pitchFamily="18" charset="0"/>
                <a:ea typeface="Cambria" panose="02040503050406030204" pitchFamily="18" charset="0"/>
              </a:rPr>
              <a:t>U. chamae stem </a:t>
            </a:r>
            <a:r>
              <a:rPr lang="en-US" sz="2400" b="1" dirty="0">
                <a:solidFill>
                  <a:srgbClr val="002060"/>
                </a:solidFill>
                <a:effectLst/>
                <a:latin typeface="Cambria" panose="02040503050406030204" pitchFamily="18" charset="0"/>
                <a:ea typeface="Cambria" panose="02040503050406030204" pitchFamily="18" charset="0"/>
              </a:rPr>
              <a:t>were ground to powder, sieved and stored.</a:t>
            </a:r>
          </a:p>
          <a:p>
            <a:pPr marL="342900" indent="-342900" algn="just">
              <a:buFont typeface="Wingdings" panose="05000000000000000000" pitchFamily="2" charset="2"/>
              <a:buChar char="Ø"/>
            </a:pPr>
            <a:r>
              <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Two measures of 500 g were soaked in 2500 ml each of deionized water and ethylacetate </a:t>
            </a:r>
          </a:p>
          <a:p>
            <a:pPr marL="342900" indent="-342900" algn="just">
              <a:buFont typeface="Wingdings" panose="05000000000000000000" pitchFamily="2" charset="2"/>
              <a:buChar char="Ø"/>
            </a:pPr>
            <a:r>
              <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 resulting extracts were concentrated and evaporated to dryness using rotary evaporator at 50 </a:t>
            </a:r>
            <a:r>
              <a:rPr lang="en-US" sz="2400" b="1"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0</a:t>
            </a:r>
            <a:r>
              <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 </a:t>
            </a:r>
          </a:p>
          <a:p>
            <a:pPr marL="342900" indent="-342900" algn="just">
              <a:buFont typeface="Wingdings" panose="05000000000000000000" pitchFamily="2" charset="2"/>
              <a:buChar char="Ø"/>
            </a:pPr>
            <a:r>
              <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 concentrated deionized water (51.40 g) and ethyl acetate (54.60 g) extracts were stored.</a:t>
            </a:r>
          </a:p>
          <a:p>
            <a:pPr algn="just"/>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2629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ADD8EFF-B919-8AAD-0755-D18B96FC1074}"/>
              </a:ext>
            </a:extLst>
          </p:cNvPr>
          <p:cNvSpPr txBox="1"/>
          <p:nvPr/>
        </p:nvSpPr>
        <p:spPr>
          <a:xfrm>
            <a:off x="0" y="-4137"/>
            <a:ext cx="9144000" cy="6340197"/>
          </a:xfrm>
          <a:prstGeom prst="rect">
            <a:avLst/>
          </a:prstGeom>
          <a:noFill/>
        </p:spPr>
        <p:txBody>
          <a:bodyPr wrap="square" rtlCol="0">
            <a:spAutoFit/>
          </a:bodyPr>
          <a:lstStyle/>
          <a:p>
            <a:pPr marL="0" marR="0" algn="ctr">
              <a:lnSpc>
                <a:spcPct val="150000"/>
              </a:lnSpc>
              <a:spcBef>
                <a:spcPts val="0"/>
              </a:spcBef>
              <a:spcAft>
                <a:spcPts val="1200"/>
              </a:spcAft>
            </a:pPr>
            <a:r>
              <a:rPr lang="en-US" sz="2400" b="1" dirty="0">
                <a:effectLst/>
                <a:latin typeface="Cambria" panose="02040503050406030204" pitchFamily="18" charset="0"/>
                <a:ea typeface="Cambria" panose="02040503050406030204" pitchFamily="18" charset="0"/>
                <a:cs typeface="Times New Roman" panose="02020603050405020304" pitchFamily="18" charset="0"/>
              </a:rPr>
              <a:t>PREPARATIONS OF DRUGS AND TREATMENT</a:t>
            </a:r>
          </a:p>
          <a:p>
            <a:pPr marL="285750" marR="0" indent="-285750" algn="just">
              <a:spcBef>
                <a:spcPts val="0"/>
              </a:spcBef>
              <a:spcAft>
                <a:spcPts val="0"/>
              </a:spcAft>
              <a:buFont typeface="Wingdings" panose="05000000000000000000" pitchFamily="2" charset="2"/>
              <a:buChar char="v"/>
            </a:pPr>
            <a:r>
              <a:rPr lang="en-US" sz="2400" b="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Carbon Tetrachloride (CCl</a:t>
            </a:r>
            <a:r>
              <a:rPr lang="en-US" sz="2400" b="1" baseline="-25000"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4</a:t>
            </a:r>
            <a:r>
              <a:rPr lang="en-US" sz="2400" b="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a:effectLst/>
                <a:latin typeface="Cambria" panose="02040503050406030204" pitchFamily="18" charset="0"/>
                <a:ea typeface="Cambria" panose="02040503050406030204" pitchFamily="18" charset="0"/>
                <a:cs typeface="Times New Roman" panose="02020603050405020304" pitchFamily="18" charset="0"/>
              </a:rPr>
              <a:t>prepared by mixing 10 ml of CCl</a:t>
            </a:r>
            <a:r>
              <a:rPr lang="en-US" sz="24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400" b="1" dirty="0">
                <a:effectLst/>
                <a:latin typeface="Cambria" panose="02040503050406030204" pitchFamily="18" charset="0"/>
                <a:ea typeface="Cambria" panose="02040503050406030204" pitchFamily="18" charset="0"/>
                <a:cs typeface="Times New Roman" panose="02020603050405020304" pitchFamily="18" charset="0"/>
              </a:rPr>
              <a:t> and 10 ml of olive oil (1:1) and administered to the rats intraperitoneally at 2.5 ml/kg body weight (b.w).</a:t>
            </a:r>
          </a:p>
          <a:p>
            <a:pPr marL="285750" marR="0" indent="-285750" algn="just">
              <a:spcBef>
                <a:spcPts val="0"/>
              </a:spcBef>
              <a:spcAft>
                <a:spcPts val="0"/>
              </a:spcAft>
              <a:buFont typeface="Wingdings" panose="05000000000000000000" pitchFamily="2" charset="2"/>
              <a:buChar char="v"/>
            </a:pPr>
            <a:endParaRPr lang="en-US" sz="2400" b="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4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 Deionized </a:t>
            </a:r>
            <a:r>
              <a:rPr lang="en-US" sz="2400" b="1"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Water </a:t>
            </a:r>
            <a:r>
              <a:rPr lang="en-US" sz="2400" b="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and Ethylacetate Extracts of </a:t>
            </a:r>
            <a:r>
              <a:rPr lang="en-US" sz="2400" b="1" i="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U. chamae</a:t>
            </a:r>
            <a:r>
              <a:rPr lang="en-US" sz="2400" b="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Stem:</a:t>
            </a:r>
            <a:r>
              <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a:effectLst/>
                <a:latin typeface="Cambria" panose="02040503050406030204" pitchFamily="18" charset="0"/>
                <a:ea typeface="Cambria" panose="02040503050406030204" pitchFamily="18" charset="0"/>
                <a:cs typeface="Times New Roman" panose="02020603050405020304" pitchFamily="18" charset="0"/>
              </a:rPr>
              <a:t>ten grams (10 g) of each was separately dissolved in 50 ml of normal saline (1:5 w:v) as stock solution and administered at 3 doses of 200, 400 and 600 mg/kg b.w respectively via oral intubation.</a:t>
            </a:r>
          </a:p>
          <a:p>
            <a:pPr marR="0" algn="just">
              <a:spcBef>
                <a:spcPts val="0"/>
              </a:spcBef>
              <a:spcAft>
                <a:spcPts val="0"/>
              </a:spcAft>
            </a:pPr>
            <a:endPar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400" b="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 Vitamin C:</a:t>
            </a:r>
            <a:r>
              <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a:latin typeface="Cambria" panose="02040503050406030204" pitchFamily="18" charset="0"/>
                <a:ea typeface="Cambria" panose="02040503050406030204" pitchFamily="18" charset="0"/>
                <a:cs typeface="Times New Roman" panose="02020603050405020304" pitchFamily="18" charset="0"/>
              </a:rPr>
              <a:t>1</a:t>
            </a:r>
            <a:r>
              <a:rPr lang="en-US" sz="2400" b="1" dirty="0">
                <a:effectLst/>
                <a:latin typeface="Cambria" panose="02040503050406030204" pitchFamily="18" charset="0"/>
                <a:ea typeface="Cambria" panose="02040503050406030204" pitchFamily="18" charset="0"/>
                <a:cs typeface="Times New Roman" panose="02020603050405020304" pitchFamily="18" charset="0"/>
              </a:rPr>
              <a:t> g was dissolved in 50 ml of normal saline and was administered to the rats at </a:t>
            </a:r>
            <a:r>
              <a:rPr lang="en-US" sz="2400" b="1" dirty="0">
                <a:latin typeface="Cambria" panose="02040503050406030204" pitchFamily="18" charset="0"/>
                <a:ea typeface="Cambria" panose="02040503050406030204" pitchFamily="18" charset="0"/>
                <a:cs typeface="Times New Roman" panose="02020603050405020304" pitchFamily="18" charset="0"/>
              </a:rPr>
              <a:t>2</a:t>
            </a:r>
            <a:r>
              <a:rPr lang="en-US" sz="2400" b="1" dirty="0">
                <a:effectLst/>
                <a:latin typeface="Cambria" panose="02040503050406030204" pitchFamily="18" charset="0"/>
                <a:ea typeface="Cambria" panose="02040503050406030204" pitchFamily="18" charset="0"/>
                <a:cs typeface="Times New Roman" panose="02020603050405020304" pitchFamily="18" charset="0"/>
              </a:rPr>
              <a:t>0 mg/kg b.w via oral intubation.</a:t>
            </a:r>
          </a:p>
          <a:p>
            <a:pPr marL="0" marR="0" algn="just">
              <a:spcBef>
                <a:spcPts val="0"/>
              </a:spcBef>
              <a:spcAft>
                <a:spcPts val="0"/>
              </a:spcAft>
            </a:pPr>
            <a:r>
              <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20617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786199"/>
          </a:xfrm>
          <a:prstGeom prst="rect">
            <a:avLst/>
          </a:prstGeom>
          <a:noFill/>
        </p:spPr>
        <p:txBody>
          <a:bodyPr wrap="square" rtlCol="0">
            <a:spAutoFit/>
          </a:bodyPr>
          <a:lstStyle/>
          <a:p>
            <a:pPr algn="ctr">
              <a:lnSpc>
                <a:spcPct val="150000"/>
              </a:lnSpc>
            </a:pPr>
            <a:r>
              <a:rPr lang="en-US" sz="2000" b="1" dirty="0">
                <a:latin typeface="Cambria" panose="02040503050406030204" pitchFamily="18" charset="0"/>
                <a:ea typeface="Cambria" panose="02040503050406030204" pitchFamily="18" charset="0"/>
                <a:cs typeface="Times New Roman" panose="02020603050405020304" pitchFamily="18" charset="0"/>
              </a:rPr>
              <a:t>EXPERIMENTAL DESIGN</a:t>
            </a:r>
          </a:p>
          <a:p>
            <a:pPr marL="285750" marR="0" indent="-285750" algn="just">
              <a:spcBef>
                <a:spcPts val="0"/>
              </a:spcBef>
              <a:spcAft>
                <a:spcPts val="0"/>
              </a:spcAft>
              <a:buFont typeface="Wingdings" panose="05000000000000000000" pitchFamily="2" charset="2"/>
              <a:buChar char="v"/>
            </a:pPr>
            <a:r>
              <a:rPr lang="en-US" sz="2000" b="1" dirty="0">
                <a:effectLst/>
                <a:latin typeface="Cambria" panose="02040503050406030204" pitchFamily="18" charset="0"/>
                <a:ea typeface="Cambria" panose="02040503050406030204" pitchFamily="18" charset="0"/>
                <a:cs typeface="Times New Roman" panose="02020603050405020304" pitchFamily="18" charset="0"/>
              </a:rPr>
              <a:t> Toxicity with 2.5 ml/kg b.w of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was induced in the animals and left for 1 hour before treating with the plant extracts for 21 days via oral intubation. </a:t>
            </a:r>
          </a:p>
          <a:p>
            <a:pPr marL="285750" marR="0" indent="-285750" algn="just">
              <a:spcBef>
                <a:spcPts val="0"/>
              </a:spcBef>
              <a:spcAft>
                <a:spcPts val="0"/>
              </a:spcAft>
              <a:buFont typeface="Wingdings" panose="05000000000000000000" pitchFamily="2" charset="2"/>
              <a:buChar char="v"/>
            </a:pPr>
            <a:endParaRPr lang="en-US" sz="2000" b="1"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000" b="1" dirty="0">
                <a:effectLst/>
                <a:latin typeface="Cambria" panose="02040503050406030204" pitchFamily="18" charset="0"/>
                <a:ea typeface="Cambria" panose="02040503050406030204" pitchFamily="18" charset="0"/>
                <a:cs typeface="Times New Roman" panose="02020603050405020304" pitchFamily="18" charset="0"/>
              </a:rPr>
              <a:t> A total of fifty-four male albino rats were divided into 9 groups of six rats each as follows:</a:t>
            </a:r>
          </a:p>
          <a:p>
            <a:pPr marL="285750" marR="0" indent="-285750" algn="just">
              <a:spcBef>
                <a:spcPts val="0"/>
              </a:spcBef>
              <a:spcAft>
                <a:spcPts val="0"/>
              </a:spcAft>
              <a:buFont typeface="Wingdings" panose="05000000000000000000" pitchFamily="2" charset="2"/>
              <a:buChar char="v"/>
            </a:pPr>
            <a:endParaRPr lang="en-US" sz="2000" b="1" dirty="0" smtClean="0">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Group 1: Normal control rats</a:t>
            </a:r>
          </a:p>
          <a:p>
            <a:pPr marR="0" algn="just">
              <a:spcBef>
                <a:spcPts val="0"/>
              </a:spcBef>
              <a:spcAft>
                <a:spcPts val="0"/>
              </a:spcAft>
            </a:pPr>
            <a:endParaRPr lang="en-US" sz="2000" b="1" dirty="0" smtClean="0">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Group 2: Untreated rats - administered with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without treatment.</a:t>
            </a:r>
          </a:p>
          <a:p>
            <a:pPr marL="285750" marR="0" indent="-285750" algn="just">
              <a:spcBef>
                <a:spcPts val="0"/>
              </a:spcBef>
              <a:spcAft>
                <a:spcPts val="0"/>
              </a:spcAft>
              <a:buFont typeface="Wingdings" panose="05000000000000000000" pitchFamily="2" charset="2"/>
              <a:buChar char="v"/>
            </a:pPr>
            <a:endParaRPr lang="en-US" sz="2000" b="1" dirty="0" smtClean="0">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Group 3: Standard control rats - administered with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and treated with 20 mg/kg </a:t>
            </a:r>
            <a:r>
              <a:rPr lang="en-US" sz="2000" b="1" dirty="0" err="1" smtClean="0">
                <a:effectLst/>
                <a:latin typeface="Cambria" panose="02040503050406030204" pitchFamily="18" charset="0"/>
                <a:ea typeface="Cambria" panose="02040503050406030204" pitchFamily="18" charset="0"/>
                <a:cs typeface="Times New Roman" panose="02020603050405020304" pitchFamily="18" charset="0"/>
              </a:rPr>
              <a:t>b.w</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of vitamin C. </a:t>
            </a:r>
          </a:p>
          <a:p>
            <a:pPr marL="285750" marR="0" indent="-285750" algn="just">
              <a:spcBef>
                <a:spcPts val="0"/>
              </a:spcBef>
              <a:spcAft>
                <a:spcPts val="0"/>
              </a:spcAft>
              <a:buFont typeface="Wingdings" panose="05000000000000000000" pitchFamily="2" charset="2"/>
              <a:buChar char="v"/>
            </a:pPr>
            <a:endParaRPr lang="en-US" sz="2000" b="1" dirty="0" smtClean="0">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Groups 4: administered with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and treated with 200 mg/kg b.w of </a:t>
            </a:r>
            <a:r>
              <a:rPr lang="en-US" sz="2000" b="1" dirty="0">
                <a:latin typeface="Cambria" panose="02040503050406030204" pitchFamily="18" charset="0"/>
                <a:ea typeface="Cambria" panose="02040503050406030204" pitchFamily="18" charset="0"/>
                <a:cs typeface="Times New Roman" panose="02020603050405020304" pitchFamily="18" charset="0"/>
              </a:rPr>
              <a:t>DWE</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p>
          <a:p>
            <a:pPr marL="285750" marR="0" indent="-285750" algn="just">
              <a:spcBef>
                <a:spcPts val="0"/>
              </a:spcBef>
              <a:spcAft>
                <a:spcPts val="0"/>
              </a:spcAft>
              <a:buFont typeface="Wingdings" panose="05000000000000000000" pitchFamily="2" charset="2"/>
              <a:buChar char="v"/>
            </a:pPr>
            <a:endParaRPr lang="en-US" sz="2000" b="1" dirty="0" smtClean="0">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Group 5: administered with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and treated with 400 mg/kg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b.w</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latin typeface="Cambria" panose="02040503050406030204" pitchFamily="18" charset="0"/>
                <a:ea typeface="Cambria" panose="02040503050406030204" pitchFamily="18" charset="0"/>
                <a:cs typeface="Times New Roman" panose="02020603050405020304" pitchFamily="18" charset="0"/>
              </a:rPr>
              <a:t>of DWE</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79720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940088"/>
          </a:xfrm>
          <a:prstGeom prst="rect">
            <a:avLst/>
          </a:prstGeom>
          <a:noFill/>
        </p:spPr>
        <p:txBody>
          <a:bodyPr wrap="square" rtlCol="0">
            <a:spAutoFit/>
          </a:bodyPr>
          <a:lstStyle/>
          <a:p>
            <a:pPr algn="ctr">
              <a:lnSpc>
                <a:spcPct val="150000"/>
              </a:lnSpc>
            </a:pPr>
            <a:r>
              <a:rPr lang="en-US" sz="2000" b="1" dirty="0">
                <a:latin typeface="Cambria" panose="02040503050406030204" pitchFamily="18" charset="0"/>
                <a:ea typeface="Cambria" panose="02040503050406030204" pitchFamily="18" charset="0"/>
                <a:cs typeface="Times New Roman" panose="02020603050405020304" pitchFamily="18" charset="0"/>
              </a:rPr>
              <a:t>EXPERIMENTAL DESIGN </a:t>
            </a:r>
            <a:r>
              <a:rPr lang="en-US" sz="2000" b="1" dirty="0" smtClean="0">
                <a:latin typeface="Cambria" panose="02040503050406030204" pitchFamily="18" charset="0"/>
                <a:ea typeface="Cambria" panose="02040503050406030204" pitchFamily="18" charset="0"/>
                <a:cs typeface="Times New Roman" panose="02020603050405020304" pitchFamily="18" charset="0"/>
              </a:rPr>
              <a:t>CONT’D</a:t>
            </a:r>
          </a:p>
          <a:p>
            <a:pPr algn="ctr">
              <a:lnSpc>
                <a:spcPct val="150000"/>
              </a:lnSpc>
            </a:pPr>
            <a:endParaRPr lang="en-US" sz="2000" b="1" dirty="0">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lnSpc>
                <a:spcPct val="150000"/>
              </a:lnSpc>
              <a:spcBef>
                <a:spcPts val="0"/>
              </a:spcBef>
              <a:spcAft>
                <a:spcPts val="0"/>
              </a:spcAft>
              <a:buFont typeface="Wingdings" panose="05000000000000000000" pitchFamily="2" charset="2"/>
              <a:buChar char="v"/>
            </a:pPr>
            <a:r>
              <a:rPr lang="en-US" sz="2000" b="1" dirty="0">
                <a:effectLst/>
                <a:latin typeface="Cambria" panose="02040503050406030204" pitchFamily="18" charset="0"/>
                <a:ea typeface="Cambria" panose="02040503050406030204" pitchFamily="18" charset="0"/>
                <a:cs typeface="Times New Roman" panose="02020603050405020304" pitchFamily="18" charset="0"/>
              </a:rPr>
              <a:t> Group 6: administered with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and treated with 600 mg/kg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b.w</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of DWE</a:t>
            </a:r>
          </a:p>
          <a:p>
            <a:pPr marL="285750" marR="0" indent="-285750" algn="just">
              <a:lnSpc>
                <a:spcPct val="150000"/>
              </a:lnSpc>
              <a:spcBef>
                <a:spcPts val="0"/>
              </a:spcBef>
              <a:spcAft>
                <a:spcPts val="0"/>
              </a:spcAft>
              <a:buFont typeface="Wingdings" panose="05000000000000000000" pitchFamily="2" charset="2"/>
              <a:buChar char="v"/>
            </a:pPr>
            <a:r>
              <a:rPr lang="en-US" sz="2000" b="1" dirty="0">
                <a:effectLst/>
                <a:latin typeface="Cambria" panose="02040503050406030204" pitchFamily="18" charset="0"/>
                <a:ea typeface="Cambria" panose="02040503050406030204" pitchFamily="18" charset="0"/>
                <a:cs typeface="Times New Roman" panose="02020603050405020304" pitchFamily="18" charset="0"/>
              </a:rPr>
              <a:t> Group 7: administered with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and treated with 200 mg/kg b.w of </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EAE</a:t>
            </a:r>
            <a:endParaRPr lang="en-US" sz="2000" b="1"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gn="just">
              <a:lnSpc>
                <a:spcPct val="150000"/>
              </a:lnSpc>
              <a:buFont typeface="Wingdings" panose="05000000000000000000" pitchFamily="2" charset="2"/>
              <a:buChar char="v"/>
            </a:pPr>
            <a:r>
              <a:rPr lang="en-US" sz="2000" b="1" dirty="0">
                <a:effectLst/>
                <a:latin typeface="Cambria" panose="02040503050406030204" pitchFamily="18" charset="0"/>
                <a:ea typeface="Cambria" panose="02040503050406030204" pitchFamily="18" charset="0"/>
                <a:cs typeface="Times New Roman" panose="02020603050405020304" pitchFamily="18" charset="0"/>
              </a:rPr>
              <a:t> Group 8: administered with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and treated with 400 mg/kg </a:t>
            </a:r>
            <a:r>
              <a:rPr lang="en-US" sz="2000" b="1" dirty="0" err="1">
                <a:effectLst/>
                <a:latin typeface="Cambria" panose="02040503050406030204" pitchFamily="18" charset="0"/>
                <a:ea typeface="Cambria" panose="02040503050406030204" pitchFamily="18" charset="0"/>
                <a:cs typeface="Times New Roman" panose="02020603050405020304" pitchFamily="18" charset="0"/>
              </a:rPr>
              <a:t>b.w</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of EAE </a:t>
            </a:r>
            <a:endParaRPr lang="en-US" sz="2000" b="1" dirty="0">
              <a:effectLst/>
              <a:latin typeface="Cambria" panose="02040503050406030204" pitchFamily="18" charset="0"/>
              <a:ea typeface="Cambria" panose="02040503050406030204" pitchFamily="18" charset="0"/>
              <a:cs typeface="Times New Roman" panose="02020603050405020304" pitchFamily="18" charset="0"/>
            </a:endParaRPr>
          </a:p>
          <a:p>
            <a:pPr marL="285750" indent="-285750" algn="just">
              <a:lnSpc>
                <a:spcPct val="150000"/>
              </a:lnSpc>
              <a:buFont typeface="Wingdings" panose="05000000000000000000" pitchFamily="2" charset="2"/>
              <a:buChar char="v"/>
            </a:pPr>
            <a:r>
              <a:rPr lang="en-US" sz="2000" b="1" dirty="0">
                <a:effectLst/>
                <a:latin typeface="Cambria" panose="02040503050406030204" pitchFamily="18" charset="0"/>
                <a:ea typeface="Cambria" panose="02040503050406030204" pitchFamily="18" charset="0"/>
                <a:cs typeface="Times New Roman" panose="02020603050405020304" pitchFamily="18" charset="0"/>
              </a:rPr>
              <a:t> Group 9: administered with CCl</a:t>
            </a:r>
            <a:r>
              <a:rPr lang="en-US" sz="2000" b="1" baseline="-25000" dirty="0">
                <a:effectLst/>
                <a:latin typeface="Cambria" panose="02040503050406030204" pitchFamily="18" charset="0"/>
                <a:ea typeface="Cambria" panose="02040503050406030204" pitchFamily="18" charset="0"/>
                <a:cs typeface="Times New Roman" panose="02020603050405020304" pitchFamily="18" charset="0"/>
              </a:rPr>
              <a:t>4</a:t>
            </a:r>
            <a:r>
              <a:rPr lang="en-US" sz="2000" b="1" dirty="0">
                <a:effectLst/>
                <a:latin typeface="Cambria" panose="02040503050406030204" pitchFamily="18" charset="0"/>
                <a:ea typeface="Cambria" panose="02040503050406030204" pitchFamily="18" charset="0"/>
                <a:cs typeface="Times New Roman" panose="02020603050405020304" pitchFamily="18" charset="0"/>
              </a:rPr>
              <a:t> and treated with 600 mg/kg b.w of </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EAE</a:t>
            </a:r>
            <a:endParaRPr lang="en-US" sz="2000" b="1"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endParaRPr lang="en-US" sz="2000" b="1"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000" b="1" dirty="0">
                <a:effectLst/>
                <a:latin typeface="Cambria" panose="02040503050406030204" pitchFamily="18" charset="0"/>
                <a:ea typeface="Cambria" panose="02040503050406030204" pitchFamily="18" charset="0"/>
                <a:cs typeface="Times New Roman" panose="02020603050405020304" pitchFamily="18" charset="0"/>
              </a:rPr>
              <a:t>Animals were sacrificed 24 hours after the last treatment, and blood collected by ocular and cardiac punctures in anticoagulant free bottles and centrifuged at 3000 rpm for 15 minutes to get serum for biochemical studies.</a:t>
            </a:r>
          </a:p>
          <a:p>
            <a:pPr marL="285750" marR="0" indent="-285750" algn="just">
              <a:spcBef>
                <a:spcPts val="0"/>
              </a:spcBef>
              <a:spcAft>
                <a:spcPts val="0"/>
              </a:spcAft>
              <a:buFont typeface="Wingdings" panose="05000000000000000000" pitchFamily="2" charset="2"/>
              <a:buChar char="v"/>
            </a:pPr>
            <a:endParaRPr lang="en-US" sz="2000" b="1"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v"/>
            </a:pPr>
            <a:r>
              <a:rPr lang="en-US" sz="2000" b="1" dirty="0" smtClean="0">
                <a:latin typeface="Cambria" panose="02040503050406030204" pitchFamily="18" charset="0"/>
                <a:ea typeface="Cambria" panose="02040503050406030204" pitchFamily="18" charset="0"/>
                <a:cs typeface="Times New Roman" panose="02020603050405020304" pitchFamily="18" charset="0"/>
              </a:rPr>
              <a:t>  </a:t>
            </a:r>
            <a:r>
              <a:rPr lang="en-US" sz="2000" b="1" dirty="0">
                <a:latin typeface="Cambria" panose="02040503050406030204" pitchFamily="18" charset="0"/>
                <a:ea typeface="Cambria" panose="02040503050406030204" pitchFamily="18" charset="0"/>
                <a:cs typeface="Times New Roman" panose="02020603050405020304" pitchFamily="18" charset="0"/>
              </a:rPr>
              <a:t>The kidneys of the rats  from each </a:t>
            </a:r>
            <a:r>
              <a:rPr lang="en-US" sz="2000" b="1" dirty="0" smtClean="0">
                <a:latin typeface="Cambria" panose="02040503050406030204" pitchFamily="18" charset="0"/>
                <a:ea typeface="Cambria" panose="02040503050406030204" pitchFamily="18" charset="0"/>
                <a:cs typeface="Times New Roman" panose="02020603050405020304" pitchFamily="18" charset="0"/>
              </a:rPr>
              <a:t>group were </a:t>
            </a:r>
            <a:r>
              <a:rPr lang="en-US" sz="2000" b="1" dirty="0">
                <a:latin typeface="Cambria" panose="02040503050406030204" pitchFamily="18" charset="0"/>
                <a:ea typeface="Cambria" panose="02040503050406030204" pitchFamily="18" charset="0"/>
                <a:cs typeface="Times New Roman" panose="02020603050405020304" pitchFamily="18" charset="0"/>
              </a:rPr>
              <a:t>excised</a:t>
            </a:r>
            <a:r>
              <a:rPr lang="en-US" sz="2000" b="1" dirty="0" smtClean="0">
                <a:latin typeface="Cambria" panose="02040503050406030204" pitchFamily="18" charset="0"/>
                <a:ea typeface="Cambria" panose="02040503050406030204" pitchFamily="18" charset="0"/>
                <a:cs typeface="Times New Roman" panose="02020603050405020304" pitchFamily="18" charset="0"/>
              </a:rPr>
              <a:t>,</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 rinsed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in normal saline and homogenized </a:t>
            </a:r>
            <a:r>
              <a:rPr lang="en-US" sz="2000" b="1" dirty="0" smtClean="0">
                <a:effectLst/>
                <a:latin typeface="Cambria" panose="02040503050406030204" pitchFamily="18" charset="0"/>
                <a:ea typeface="Cambria" panose="02040503050406030204" pitchFamily="18" charset="0"/>
                <a:cs typeface="Times New Roman" panose="02020603050405020304" pitchFamily="18" charset="0"/>
              </a:rPr>
              <a:t>for </a:t>
            </a:r>
            <a:r>
              <a:rPr lang="en-US" sz="2000" b="1" dirty="0">
                <a:effectLst/>
                <a:latin typeface="Cambria" panose="02040503050406030204" pitchFamily="18" charset="0"/>
                <a:ea typeface="Cambria" panose="02040503050406030204" pitchFamily="18" charset="0"/>
                <a:cs typeface="Times New Roman" panose="02020603050405020304" pitchFamily="18" charset="0"/>
              </a:rPr>
              <a:t>antioxidant </a:t>
            </a:r>
            <a:r>
              <a:rPr lang="en-US" sz="2000" b="1" dirty="0">
                <a:latin typeface="Cambria" panose="02040503050406030204" pitchFamily="18" charset="0"/>
                <a:ea typeface="Cambria" panose="02040503050406030204" pitchFamily="18" charset="0"/>
                <a:cs typeface="Times New Roman" panose="02020603050405020304" pitchFamily="18" charset="0"/>
              </a:rPr>
              <a:t> and anti-inflammatory studies</a:t>
            </a:r>
            <a:r>
              <a:rPr lang="en-US" sz="2000" b="1" dirty="0">
                <a:effectLst/>
                <a:latin typeface="Cambria" panose="02040503050406030204" pitchFamily="18" charset="0"/>
                <a:ea typeface="Cambria" panose="02040503050406030204" pitchFamily="18" charset="0"/>
                <a:cs typeface="Times New Roman" panose="02020603050405020304" pitchFamily="18" charset="0"/>
              </a:rPr>
              <a:t>.</a:t>
            </a:r>
          </a:p>
          <a:p>
            <a:pPr algn="ctr"/>
            <a:endParaRPr lang="en-US" sz="2000" b="1" dirty="0">
              <a:latin typeface="Cambria" panose="02040503050406030204" pitchFamily="18" charset="0"/>
              <a:ea typeface="Cambria" panose="02040503050406030204" pitchFamily="18" charset="0"/>
              <a:cs typeface="Times New Roman" panose="02020603050405020304" pitchFamily="18" charset="0"/>
            </a:endParaRPr>
          </a:p>
          <a:p>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8231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847755"/>
          </a:xfrm>
          <a:prstGeom prst="rect">
            <a:avLst/>
          </a:prstGeom>
          <a:noFill/>
        </p:spPr>
        <p:txBody>
          <a:bodyPr wrap="square" rtlCol="0">
            <a:spAutoFit/>
          </a:bodyPr>
          <a:lstStyle/>
          <a:p>
            <a:pPr algn="ctr"/>
            <a:r>
              <a:rPr lang="en-US" sz="2200" b="1" dirty="0" smtClean="0">
                <a:latin typeface="Cambria" panose="02040503050406030204" pitchFamily="18" charset="0"/>
                <a:ea typeface="Cambria" panose="02040503050406030204" pitchFamily="18" charset="0"/>
                <a:cs typeface="Times New Roman" panose="02020603050405020304" pitchFamily="18" charset="0"/>
              </a:rPr>
              <a:t>BIOMARKERS</a:t>
            </a:r>
          </a:p>
          <a:p>
            <a:r>
              <a:rPr lang="en-US" sz="2200" b="1"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ANTIOXIDANT MARKERS:</a:t>
            </a:r>
            <a:endParaRPr lang="en-US" sz="2200" b="1"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pPr marL="405130" lvl="0" indent="-405130" algn="just">
              <a:buFont typeface="Wingdings" panose="05000000000000000000" pitchFamily="2" charset="2"/>
              <a:buChar char="Ø"/>
            </a:pPr>
            <a:r>
              <a:rPr lang="en-US" sz="2200" b="1" dirty="0" smtClean="0">
                <a:latin typeface="Cambria" panose="02040503050406030204" pitchFamily="18" charset="0"/>
                <a:ea typeface="Cambria" panose="02040503050406030204" pitchFamily="18" charset="0"/>
                <a:cs typeface="Times New Roman" panose="02020603050405020304" pitchFamily="18" charset="0"/>
              </a:rPr>
              <a:t>Superoxide </a:t>
            </a:r>
            <a:r>
              <a:rPr lang="en-US" sz="2200" b="1" dirty="0">
                <a:latin typeface="Cambria" panose="02040503050406030204" pitchFamily="18" charset="0"/>
                <a:ea typeface="Cambria" panose="02040503050406030204" pitchFamily="18" charset="0"/>
                <a:cs typeface="Times New Roman" panose="02020603050405020304" pitchFamily="18" charset="0"/>
              </a:rPr>
              <a:t>dismutase (SOD) </a:t>
            </a:r>
            <a:r>
              <a:rPr lang="en-US" sz="2200" b="1" dirty="0" smtClean="0">
                <a:latin typeface="Cambria" panose="02040503050406030204" pitchFamily="18" charset="0"/>
                <a:ea typeface="Cambria" panose="02040503050406030204" pitchFamily="18" charset="0"/>
                <a:cs typeface="Times New Roman" panose="02020603050405020304" pitchFamily="18" charset="0"/>
              </a:rPr>
              <a:t>activity (</a:t>
            </a:r>
            <a:r>
              <a:rPr lang="en-US" sz="2200" b="1" dirty="0" err="1" smtClean="0">
                <a:latin typeface="Cambria" panose="02040503050406030204" pitchFamily="18" charset="0"/>
                <a:ea typeface="Cambria" panose="02040503050406030204" pitchFamily="18" charset="0"/>
                <a:cs typeface="Times New Roman" panose="02020603050405020304" pitchFamily="18" charset="0"/>
              </a:rPr>
              <a:t>Mccord</a:t>
            </a:r>
            <a:r>
              <a:rPr lang="en-US" sz="2200" b="1" dirty="0" smtClean="0">
                <a:latin typeface="Cambria" panose="02040503050406030204" pitchFamily="18" charset="0"/>
                <a:ea typeface="Cambria" panose="02040503050406030204" pitchFamily="18" charset="0"/>
                <a:cs typeface="Times New Roman" panose="02020603050405020304" pitchFamily="18" charset="0"/>
              </a:rPr>
              <a:t> </a:t>
            </a:r>
            <a:r>
              <a:rPr lang="en-US" sz="2200" b="1" dirty="0">
                <a:latin typeface="Cambria" panose="02040503050406030204" pitchFamily="18" charset="0"/>
                <a:ea typeface="Cambria" panose="02040503050406030204" pitchFamily="18" charset="0"/>
                <a:cs typeface="Times New Roman" panose="02020603050405020304" pitchFamily="18" charset="0"/>
              </a:rPr>
              <a:t>and </a:t>
            </a:r>
            <a:r>
              <a:rPr lang="en-US" sz="2200" b="1" dirty="0" err="1" smtClean="0">
                <a:latin typeface="Cambria" panose="02040503050406030204" pitchFamily="18" charset="0"/>
                <a:ea typeface="Cambria" panose="02040503050406030204" pitchFamily="18" charset="0"/>
                <a:cs typeface="Times New Roman" panose="02020603050405020304" pitchFamily="18" charset="0"/>
              </a:rPr>
              <a:t>Fridovich</a:t>
            </a:r>
            <a:r>
              <a:rPr lang="en-US" sz="2200" b="1" dirty="0" smtClean="0">
                <a:latin typeface="Cambria" panose="02040503050406030204" pitchFamily="18" charset="0"/>
                <a:ea typeface="Cambria" panose="02040503050406030204" pitchFamily="18" charset="0"/>
                <a:cs typeface="Times New Roman" panose="02020603050405020304" pitchFamily="18" charset="0"/>
              </a:rPr>
              <a:t>, 1969)</a:t>
            </a:r>
          </a:p>
          <a:p>
            <a:pPr marL="405130" lvl="0" indent="-405130" algn="just">
              <a:buFont typeface="Wingdings" panose="05000000000000000000" pitchFamily="2" charset="2"/>
              <a:buChar char="Ø"/>
            </a:pPr>
            <a:r>
              <a:rPr lang="en-US" sz="2200" b="1" dirty="0" smtClean="0">
                <a:latin typeface="Cambria" panose="02040503050406030204" pitchFamily="18" charset="0"/>
                <a:ea typeface="Cambria" panose="02040503050406030204" pitchFamily="18" charset="0"/>
                <a:cs typeface="Times New Roman" panose="02020603050405020304" pitchFamily="18" charset="0"/>
              </a:rPr>
              <a:t>Catalase </a:t>
            </a:r>
            <a:r>
              <a:rPr lang="en-US" sz="2200" b="1" dirty="0">
                <a:latin typeface="Cambria" panose="02040503050406030204" pitchFamily="18" charset="0"/>
                <a:ea typeface="Cambria" panose="02040503050406030204" pitchFamily="18" charset="0"/>
                <a:cs typeface="Times New Roman" panose="02020603050405020304" pitchFamily="18" charset="0"/>
              </a:rPr>
              <a:t>(CAT) </a:t>
            </a:r>
            <a:r>
              <a:rPr lang="en-US" sz="2200" b="1" dirty="0" smtClean="0">
                <a:latin typeface="Cambria" panose="02040503050406030204" pitchFamily="18" charset="0"/>
                <a:ea typeface="Cambria" panose="02040503050406030204" pitchFamily="18" charset="0"/>
                <a:cs typeface="Times New Roman" panose="02020603050405020304" pitchFamily="18" charset="0"/>
              </a:rPr>
              <a:t>activity (</a:t>
            </a:r>
            <a:r>
              <a:rPr lang="en-US" sz="2200" b="1" dirty="0" err="1" smtClean="0">
                <a:latin typeface="Cambria" panose="02040503050406030204" pitchFamily="18" charset="0"/>
                <a:ea typeface="Cambria" panose="02040503050406030204" pitchFamily="18" charset="0"/>
                <a:cs typeface="Times New Roman" panose="02020603050405020304" pitchFamily="18" charset="0"/>
              </a:rPr>
              <a:t>Aebi</a:t>
            </a:r>
            <a:r>
              <a:rPr lang="en-US" sz="2200" b="1" dirty="0" smtClean="0">
                <a:latin typeface="Cambria" panose="02040503050406030204" pitchFamily="18" charset="0"/>
                <a:ea typeface="Cambria" panose="02040503050406030204" pitchFamily="18" charset="0"/>
                <a:cs typeface="Times New Roman" panose="02020603050405020304" pitchFamily="18" charset="0"/>
              </a:rPr>
              <a:t>, 1984) </a:t>
            </a:r>
          </a:p>
          <a:p>
            <a:pPr marL="405130" lvl="0" indent="-405130" algn="just">
              <a:buFont typeface="Wingdings" panose="05000000000000000000" pitchFamily="2" charset="2"/>
              <a:buChar char="Ø"/>
            </a:pPr>
            <a:r>
              <a:rPr lang="en-US" sz="2200" b="1" dirty="0" smtClean="0">
                <a:latin typeface="Cambria" panose="02040503050406030204" pitchFamily="18" charset="0"/>
                <a:ea typeface="Cambria" panose="02040503050406030204" pitchFamily="18" charset="0"/>
                <a:cs typeface="Times New Roman" panose="02020603050405020304" pitchFamily="18" charset="0"/>
              </a:rPr>
              <a:t>Glutathione </a:t>
            </a:r>
            <a:r>
              <a:rPr lang="en-US" sz="2200" b="1" dirty="0">
                <a:latin typeface="Cambria" panose="02040503050406030204" pitchFamily="18" charset="0"/>
                <a:ea typeface="Cambria" panose="02040503050406030204" pitchFamily="18" charset="0"/>
                <a:cs typeface="Times New Roman" panose="02020603050405020304" pitchFamily="18" charset="0"/>
              </a:rPr>
              <a:t>Peroxidase (</a:t>
            </a:r>
            <a:r>
              <a:rPr lang="en-US" sz="2200" b="1" dirty="0" err="1">
                <a:latin typeface="Cambria" panose="02040503050406030204" pitchFamily="18" charset="0"/>
                <a:ea typeface="Cambria" panose="02040503050406030204" pitchFamily="18" charset="0"/>
                <a:cs typeface="Times New Roman" panose="02020603050405020304" pitchFamily="18" charset="0"/>
              </a:rPr>
              <a:t>GPx</a:t>
            </a:r>
            <a:r>
              <a:rPr lang="en-US" sz="2200" b="1" dirty="0">
                <a:latin typeface="Cambria" panose="02040503050406030204" pitchFamily="18" charset="0"/>
                <a:ea typeface="Cambria" panose="02040503050406030204" pitchFamily="18" charset="0"/>
                <a:cs typeface="Times New Roman" panose="02020603050405020304" pitchFamily="18" charset="0"/>
              </a:rPr>
              <a:t>) </a:t>
            </a:r>
            <a:r>
              <a:rPr lang="en-US" sz="2200" b="1" dirty="0" smtClean="0">
                <a:latin typeface="Cambria" panose="02040503050406030204" pitchFamily="18" charset="0"/>
                <a:ea typeface="Cambria" panose="02040503050406030204" pitchFamily="18" charset="0"/>
                <a:cs typeface="Times New Roman" panose="02020603050405020304" pitchFamily="18" charset="0"/>
              </a:rPr>
              <a:t>activity (Wood, 1970)</a:t>
            </a:r>
          </a:p>
          <a:p>
            <a:pPr marL="405130" lvl="0" indent="-405130" algn="just">
              <a:buFont typeface="Wingdings" panose="05000000000000000000" pitchFamily="2" charset="2"/>
              <a:buChar char="Ø"/>
            </a:pPr>
            <a:r>
              <a:rPr lang="en-US" sz="2200" b="1" dirty="0" err="1" smtClean="0">
                <a:latin typeface="Cambria" panose="02040503050406030204" pitchFamily="18" charset="0"/>
                <a:ea typeface="Cambria" panose="02040503050406030204" pitchFamily="18" charset="0"/>
                <a:cs typeface="Times New Roman" panose="02020603050405020304" pitchFamily="18" charset="0"/>
              </a:rPr>
              <a:t>Malondialdehyde</a:t>
            </a:r>
            <a:r>
              <a:rPr lang="en-US" sz="2200" b="1" dirty="0" smtClean="0">
                <a:latin typeface="Cambria" panose="02040503050406030204" pitchFamily="18" charset="0"/>
                <a:ea typeface="Cambria" panose="02040503050406030204" pitchFamily="18" charset="0"/>
                <a:cs typeface="Times New Roman" panose="02020603050405020304" pitchFamily="18" charset="0"/>
              </a:rPr>
              <a:t> </a:t>
            </a:r>
            <a:r>
              <a:rPr lang="en-US" sz="2200" b="1" dirty="0">
                <a:latin typeface="Cambria" panose="02040503050406030204" pitchFamily="18" charset="0"/>
                <a:ea typeface="Cambria" panose="02040503050406030204" pitchFamily="18" charset="0"/>
                <a:cs typeface="Times New Roman" panose="02020603050405020304" pitchFamily="18" charset="0"/>
              </a:rPr>
              <a:t>(MDA) </a:t>
            </a:r>
            <a:r>
              <a:rPr lang="en-US" sz="2200" b="1" dirty="0" smtClean="0">
                <a:latin typeface="Cambria" panose="02040503050406030204" pitchFamily="18" charset="0"/>
                <a:ea typeface="Cambria" panose="02040503050406030204" pitchFamily="18" charset="0"/>
                <a:cs typeface="Times New Roman" panose="02020603050405020304" pitchFamily="18" charset="0"/>
              </a:rPr>
              <a:t>concentration (</a:t>
            </a:r>
            <a:r>
              <a:rPr lang="en-US" sz="2200" b="1" dirty="0" err="1" smtClean="0">
                <a:latin typeface="Cambria" panose="02040503050406030204" pitchFamily="18" charset="0"/>
                <a:ea typeface="Cambria" panose="02040503050406030204" pitchFamily="18" charset="0"/>
                <a:cs typeface="Times New Roman" panose="02020603050405020304" pitchFamily="18" charset="0"/>
              </a:rPr>
              <a:t>Okhawa</a:t>
            </a:r>
            <a:r>
              <a:rPr lang="en-US" sz="2200" b="1" dirty="0" smtClean="0">
                <a:latin typeface="Cambria" panose="02040503050406030204" pitchFamily="18" charset="0"/>
                <a:ea typeface="Cambria" panose="02040503050406030204" pitchFamily="18" charset="0"/>
                <a:cs typeface="Times New Roman" panose="02020603050405020304" pitchFamily="18" charset="0"/>
              </a:rPr>
              <a:t>, 1979) </a:t>
            </a:r>
          </a:p>
          <a:p>
            <a:pPr marL="405130" lvl="0" indent="-405130" algn="just">
              <a:buFont typeface="Wingdings" panose="05000000000000000000" pitchFamily="2" charset="2"/>
              <a:buChar char="Ø"/>
            </a:pPr>
            <a:r>
              <a:rPr lang="en-US" sz="2200" b="1" dirty="0" smtClean="0">
                <a:effectLst/>
                <a:latin typeface="Cambria" panose="02040503050406030204" pitchFamily="18" charset="0"/>
                <a:ea typeface="Cambria" panose="02040503050406030204" pitchFamily="18" charset="0"/>
              </a:rPr>
              <a:t>Reactive </a:t>
            </a:r>
            <a:r>
              <a:rPr lang="en-US" sz="2200" b="1" dirty="0">
                <a:latin typeface="Cambria" panose="02040503050406030204" pitchFamily="18" charset="0"/>
                <a:ea typeface="Cambria" panose="02040503050406030204" pitchFamily="18" charset="0"/>
              </a:rPr>
              <a:t>o</a:t>
            </a:r>
            <a:r>
              <a:rPr lang="en-US" sz="2200" b="1" dirty="0" smtClean="0">
                <a:effectLst/>
                <a:latin typeface="Cambria" panose="02040503050406030204" pitchFamily="18" charset="0"/>
                <a:ea typeface="Cambria" panose="02040503050406030204" pitchFamily="18" charset="0"/>
              </a:rPr>
              <a:t>xygen </a:t>
            </a:r>
            <a:r>
              <a:rPr lang="en-US" sz="2200" b="1" dirty="0">
                <a:latin typeface="Cambria" panose="02040503050406030204" pitchFamily="18" charset="0"/>
                <a:ea typeface="Cambria" panose="02040503050406030204" pitchFamily="18" charset="0"/>
              </a:rPr>
              <a:t>s</a:t>
            </a:r>
            <a:r>
              <a:rPr lang="en-US" sz="2200" b="1" dirty="0" smtClean="0">
                <a:effectLst/>
                <a:latin typeface="Cambria" panose="02040503050406030204" pitchFamily="18" charset="0"/>
                <a:ea typeface="Cambria" panose="02040503050406030204" pitchFamily="18" charset="0"/>
              </a:rPr>
              <a:t>pecies/</a:t>
            </a:r>
            <a:r>
              <a:rPr lang="en-US" sz="2200" b="1" dirty="0" err="1" smtClean="0">
                <a:effectLst/>
                <a:latin typeface="Cambria" panose="02040503050406030204" pitchFamily="18" charset="0"/>
                <a:ea typeface="Cambria" panose="02040503050406030204" pitchFamily="18" charset="0"/>
              </a:rPr>
              <a:t>Nitroblue</a:t>
            </a:r>
            <a:r>
              <a:rPr lang="en-US" sz="2200" b="1" dirty="0" smtClean="0">
                <a:latin typeface="Cambria" panose="02040503050406030204" pitchFamily="18" charset="0"/>
                <a:ea typeface="Cambria" panose="02040503050406030204" pitchFamily="18" charset="0"/>
              </a:rPr>
              <a:t> </a:t>
            </a:r>
            <a:r>
              <a:rPr lang="en-US" sz="2200" b="1" dirty="0" err="1" smtClean="0">
                <a:effectLst/>
                <a:latin typeface="Cambria" panose="02040503050406030204" pitchFamily="18" charset="0"/>
                <a:ea typeface="Cambria" panose="02040503050406030204" pitchFamily="18" charset="0"/>
              </a:rPr>
              <a:t>tetrazolium</a:t>
            </a:r>
            <a:r>
              <a:rPr lang="en-US" sz="2200" b="1" dirty="0" smtClean="0">
                <a:effectLst/>
                <a:latin typeface="Cambria" panose="02040503050406030204" pitchFamily="18" charset="0"/>
                <a:ea typeface="Cambria" panose="02040503050406030204" pitchFamily="18" charset="0"/>
              </a:rPr>
              <a:t> (NBT) concentration </a:t>
            </a:r>
            <a:r>
              <a:rPr lang="en-US" sz="2200" b="1" dirty="0">
                <a:effectLst/>
                <a:latin typeface="Cambria" panose="02040503050406030204" pitchFamily="18" charset="0"/>
                <a:ea typeface="Cambria" panose="02040503050406030204" pitchFamily="18" charset="0"/>
              </a:rPr>
              <a:t>(Esfandiari </a:t>
            </a:r>
            <a:r>
              <a:rPr lang="en-US" sz="2200" b="1" i="1" dirty="0">
                <a:effectLst/>
                <a:latin typeface="Cambria" panose="02040503050406030204" pitchFamily="18" charset="0"/>
                <a:ea typeface="Cambria" panose="02040503050406030204" pitchFamily="18" charset="0"/>
              </a:rPr>
              <a:t>et al.,</a:t>
            </a:r>
            <a:r>
              <a:rPr lang="en-US" sz="2200" b="1" dirty="0">
                <a:effectLst/>
                <a:latin typeface="Cambria" panose="02040503050406030204" pitchFamily="18" charset="0"/>
                <a:ea typeface="Cambria" panose="02040503050406030204" pitchFamily="18" charset="0"/>
              </a:rPr>
              <a:t> 2003</a:t>
            </a:r>
            <a:r>
              <a:rPr lang="en-US" sz="2200" b="1" dirty="0" smtClean="0">
                <a:effectLst/>
                <a:latin typeface="Cambria" panose="02040503050406030204" pitchFamily="18" charset="0"/>
                <a:ea typeface="Cambria" panose="02040503050406030204" pitchFamily="18" charset="0"/>
              </a:rPr>
              <a:t>)</a:t>
            </a:r>
          </a:p>
          <a:p>
            <a:pPr marL="405130" lvl="0" indent="-405130" algn="just">
              <a:buFont typeface="Wingdings" panose="05000000000000000000" pitchFamily="2" charset="2"/>
              <a:buChar char="Ø"/>
            </a:pPr>
            <a:endParaRPr lang="en-US" sz="2200" b="1" dirty="0">
              <a:latin typeface="Cambria" panose="02040503050406030204" pitchFamily="18" charset="0"/>
              <a:ea typeface="Cambria" panose="02040503050406030204" pitchFamily="18" charset="0"/>
              <a:cs typeface="Times New Roman" panose="02020603050405020304" pitchFamily="18" charset="0"/>
            </a:endParaRPr>
          </a:p>
          <a:p>
            <a:r>
              <a:rPr lang="en-US" sz="22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ANTI-INFLAMMATORY </a:t>
            </a:r>
            <a:r>
              <a:rPr lang="en-US" sz="2200" b="1"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MARKERS:</a:t>
            </a:r>
            <a:endParaRPr lang="en-US" sz="2200" b="1"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pPr marL="344805" indent="-344805" algn="just">
              <a:buFont typeface="Wingdings" panose="05000000000000000000" pitchFamily="2" charset="2"/>
              <a:buChar char="Ø"/>
            </a:pPr>
            <a:r>
              <a:rPr lang="en-US" sz="2200" b="1" dirty="0" smtClean="0">
                <a:latin typeface="Cambria" panose="02040503050406030204" pitchFamily="18" charset="0"/>
                <a:ea typeface="Cambria" panose="02040503050406030204" pitchFamily="18" charset="0"/>
                <a:cs typeface="Times New Roman" panose="02020603050405020304" pitchFamily="18" charset="0"/>
              </a:rPr>
              <a:t> </a:t>
            </a:r>
            <a:r>
              <a:rPr lang="en-US" sz="2200" b="1" dirty="0">
                <a:latin typeface="Cambria" panose="02040503050406030204" pitchFamily="18" charset="0"/>
                <a:ea typeface="Cambria" panose="02040503050406030204" pitchFamily="18" charset="0"/>
              </a:rPr>
              <a:t>Tumor Necrosis Factor alpha (TNF-α) </a:t>
            </a:r>
            <a:r>
              <a:rPr lang="en-US" sz="2200" b="1" dirty="0" smtClean="0">
                <a:latin typeface="Cambria" panose="02040503050406030204" pitchFamily="18" charset="0"/>
                <a:ea typeface="Cambria" panose="02040503050406030204" pitchFamily="18" charset="0"/>
                <a:cs typeface="Times New Roman" panose="02020603050405020304" pitchFamily="18" charset="0"/>
              </a:rPr>
              <a:t>concentration (</a:t>
            </a:r>
            <a:r>
              <a:rPr lang="en-US" sz="2200" b="1" dirty="0">
                <a:latin typeface="Cambria" panose="02040503050406030204" pitchFamily="18" charset="0"/>
                <a:ea typeface="Cambria" panose="02040503050406030204" pitchFamily="18" charset="0"/>
              </a:rPr>
              <a:t>Aggarwal </a:t>
            </a:r>
            <a:r>
              <a:rPr lang="en-US" sz="2200" b="1" i="1" dirty="0">
                <a:latin typeface="Cambria" panose="02040503050406030204" pitchFamily="18" charset="0"/>
                <a:ea typeface="Cambria" panose="02040503050406030204" pitchFamily="18" charset="0"/>
              </a:rPr>
              <a:t>et al.,</a:t>
            </a:r>
            <a:r>
              <a:rPr lang="en-US" sz="2200" b="1" dirty="0">
                <a:latin typeface="Cambria" panose="02040503050406030204" pitchFamily="18" charset="0"/>
                <a:ea typeface="Cambria" panose="02040503050406030204" pitchFamily="18" charset="0"/>
              </a:rPr>
              <a:t> 2012</a:t>
            </a:r>
            <a:r>
              <a:rPr lang="en-US" sz="2200" b="1" dirty="0" smtClean="0">
                <a:latin typeface="Cambria" panose="02040503050406030204" pitchFamily="18" charset="0"/>
                <a:ea typeface="Cambria" panose="02040503050406030204" pitchFamily="18" charset="0"/>
                <a:cs typeface="Times New Roman" panose="02020603050405020304" pitchFamily="18" charset="0"/>
              </a:rPr>
              <a:t>)  </a:t>
            </a:r>
          </a:p>
          <a:p>
            <a:pPr marL="344805" indent="-344805" algn="just">
              <a:buFont typeface="Wingdings" panose="05000000000000000000" pitchFamily="2" charset="2"/>
              <a:buChar char="Ø"/>
            </a:pPr>
            <a:r>
              <a:rPr lang="en-US" sz="2200" b="1" dirty="0" smtClean="0">
                <a:latin typeface="Cambria" panose="02040503050406030204" pitchFamily="18" charset="0"/>
                <a:ea typeface="Cambria" panose="02040503050406030204" pitchFamily="18" charset="0"/>
                <a:cs typeface="Times New Roman" panose="02020603050405020304" pitchFamily="18" charset="0"/>
              </a:rPr>
              <a:t> </a:t>
            </a:r>
            <a:r>
              <a:rPr lang="en-US" sz="2200" b="1" dirty="0" smtClean="0">
                <a:latin typeface="Cambria" panose="02040503050406030204" pitchFamily="18" charset="0"/>
                <a:ea typeface="Cambria" panose="02040503050406030204" pitchFamily="18" charset="0"/>
              </a:rPr>
              <a:t>Nuclear Factor-</a:t>
            </a:r>
            <a:r>
              <a:rPr lang="en-US" sz="2200" b="1" dirty="0" err="1" smtClean="0">
                <a:latin typeface="Cambria" panose="02040503050406030204" pitchFamily="18" charset="0"/>
                <a:ea typeface="Cambria" panose="02040503050406030204" pitchFamily="18" charset="0"/>
              </a:rPr>
              <a:t>kabba</a:t>
            </a:r>
            <a:r>
              <a:rPr lang="en-US" sz="2200" b="1" dirty="0" smtClean="0">
                <a:latin typeface="Cambria" panose="02040503050406030204" pitchFamily="18" charset="0"/>
                <a:ea typeface="Cambria" panose="02040503050406030204" pitchFamily="18" charset="0"/>
              </a:rPr>
              <a:t> B (NF-</a:t>
            </a:r>
            <a:r>
              <a:rPr lang="en-US" sz="2200" b="1" dirty="0" err="1" smtClean="0">
                <a:latin typeface="Cambria" panose="02040503050406030204" pitchFamily="18" charset="0"/>
                <a:ea typeface="Cambria" panose="02040503050406030204" pitchFamily="18" charset="0"/>
              </a:rPr>
              <a:t>κB</a:t>
            </a:r>
            <a:r>
              <a:rPr lang="en-US" sz="2200" b="1" dirty="0" smtClean="0">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cs typeface="Times New Roman" panose="02020603050405020304" pitchFamily="18" charset="0"/>
              </a:rPr>
              <a:t> concentration (</a:t>
            </a:r>
            <a:r>
              <a:rPr lang="en-US" sz="2200" b="1" dirty="0" smtClean="0">
                <a:latin typeface="Cambria" panose="02040503050406030204" pitchFamily="18" charset="0"/>
                <a:ea typeface="Cambria" panose="02040503050406030204" pitchFamily="18" charset="0"/>
              </a:rPr>
              <a:t>Gilmore, 1999</a:t>
            </a:r>
            <a:r>
              <a:rPr lang="en-US" sz="2200" b="1" dirty="0" smtClean="0">
                <a:latin typeface="Cambria" panose="02040503050406030204" pitchFamily="18" charset="0"/>
                <a:ea typeface="Cambria" panose="02040503050406030204" pitchFamily="18" charset="0"/>
                <a:cs typeface="Times New Roman" panose="02020603050405020304" pitchFamily="18" charset="0"/>
              </a:rPr>
              <a:t>) </a:t>
            </a:r>
          </a:p>
          <a:p>
            <a:pPr marL="344805" indent="-344805" algn="just">
              <a:buFont typeface="Wingdings" panose="05000000000000000000" pitchFamily="2" charset="2"/>
              <a:buChar char="Ø"/>
            </a:pPr>
            <a:r>
              <a:rPr lang="en-US" sz="2200" b="1" dirty="0" smtClean="0">
                <a:latin typeface="Cambria" panose="02040503050406030204" pitchFamily="18" charset="0"/>
                <a:ea typeface="Cambria" panose="02040503050406030204" pitchFamily="18" charset="0"/>
                <a:cs typeface="Times New Roman" panose="02020603050405020304" pitchFamily="18" charset="0"/>
              </a:rPr>
              <a:t> </a:t>
            </a:r>
            <a:r>
              <a:rPr lang="en-US" sz="2200" b="1" dirty="0">
                <a:latin typeface="Cambria" panose="02040503050406030204" pitchFamily="18" charset="0"/>
                <a:ea typeface="Cambria" panose="02040503050406030204" pitchFamily="18" charset="0"/>
              </a:rPr>
              <a:t>Interleukin 1 Alpha (IL-1α) </a:t>
            </a:r>
            <a:r>
              <a:rPr lang="en-US" sz="2200" b="1" dirty="0">
                <a:latin typeface="Cambria" panose="02040503050406030204" pitchFamily="18" charset="0"/>
                <a:ea typeface="Cambria" panose="02040503050406030204" pitchFamily="18" charset="0"/>
                <a:cs typeface="Times New Roman" panose="02020603050405020304" pitchFamily="18" charset="0"/>
              </a:rPr>
              <a:t>concentration  (</a:t>
            </a:r>
            <a:r>
              <a:rPr lang="en-US" sz="2200" b="1" dirty="0" err="1">
                <a:latin typeface="Cambria" panose="02040503050406030204" pitchFamily="18" charset="0"/>
                <a:ea typeface="Cambria" panose="02040503050406030204" pitchFamily="18" charset="0"/>
              </a:rPr>
              <a:t>Nicklin</a:t>
            </a:r>
            <a:r>
              <a:rPr lang="en-US" sz="2200" b="1" dirty="0">
                <a:latin typeface="Cambria" panose="02040503050406030204" pitchFamily="18" charset="0"/>
                <a:ea typeface="Cambria" panose="02040503050406030204" pitchFamily="18" charset="0"/>
              </a:rPr>
              <a:t> </a:t>
            </a:r>
            <a:r>
              <a:rPr lang="en-US" sz="2200" b="1" i="1" dirty="0">
                <a:latin typeface="Cambria" panose="02040503050406030204" pitchFamily="18" charset="0"/>
                <a:ea typeface="Cambria" panose="02040503050406030204" pitchFamily="18" charset="0"/>
              </a:rPr>
              <a:t>et al.</a:t>
            </a:r>
            <a:r>
              <a:rPr lang="en-US" sz="2200" b="1" dirty="0">
                <a:latin typeface="Cambria" panose="02040503050406030204" pitchFamily="18" charset="0"/>
                <a:ea typeface="Cambria" panose="02040503050406030204" pitchFamily="18" charset="0"/>
              </a:rPr>
              <a:t>, 1994</a:t>
            </a:r>
            <a:r>
              <a:rPr lang="en-US" sz="2200" b="1" dirty="0">
                <a:latin typeface="Cambria" panose="02040503050406030204" pitchFamily="18" charset="0"/>
                <a:ea typeface="Cambria" panose="02040503050406030204" pitchFamily="18" charset="0"/>
                <a:cs typeface="Times New Roman" panose="02020603050405020304" pitchFamily="18" charset="0"/>
              </a:rPr>
              <a:t>)</a:t>
            </a:r>
          </a:p>
          <a:p>
            <a:pPr marL="344805" indent="-344805" algn="just">
              <a:buFont typeface="Wingdings" panose="05000000000000000000" pitchFamily="2" charset="2"/>
              <a:buChar char="Ø"/>
            </a:pPr>
            <a:r>
              <a:rPr lang="en-US" sz="2200" b="1" dirty="0" smtClean="0">
                <a:latin typeface="Cambria" panose="02040503050406030204" pitchFamily="18" charset="0"/>
                <a:ea typeface="Cambria" panose="02040503050406030204" pitchFamily="18" charset="0"/>
                <a:cs typeface="Times New Roman" panose="02020603050405020304" pitchFamily="18" charset="0"/>
              </a:rPr>
              <a:t> </a:t>
            </a:r>
            <a:r>
              <a:rPr lang="en-US" sz="2200" b="1" dirty="0">
                <a:latin typeface="Cambria" panose="02040503050406030204" pitchFamily="18" charset="0"/>
                <a:ea typeface="Cambria" panose="02040503050406030204" pitchFamily="18" charset="0"/>
              </a:rPr>
              <a:t>Interleukin 1 Beta (IL-1β)</a:t>
            </a:r>
            <a:r>
              <a:rPr lang="en-US" sz="2200" b="1" dirty="0">
                <a:latin typeface="Cambria" panose="02040503050406030204" pitchFamily="18" charset="0"/>
                <a:ea typeface="Cambria" panose="02040503050406030204" pitchFamily="18" charset="0"/>
                <a:cs typeface="Times New Roman" panose="02020603050405020304" pitchFamily="18" charset="0"/>
              </a:rPr>
              <a:t> concentration (</a:t>
            </a:r>
            <a:r>
              <a:rPr lang="en-US" sz="2200" b="1" dirty="0" err="1">
                <a:latin typeface="Cambria" panose="02040503050406030204" pitchFamily="18" charset="0"/>
                <a:ea typeface="Cambria" panose="02040503050406030204" pitchFamily="18" charset="0"/>
              </a:rPr>
              <a:t>Nicklin</a:t>
            </a:r>
            <a:r>
              <a:rPr lang="en-US" sz="2200" b="1" dirty="0">
                <a:latin typeface="Cambria" panose="02040503050406030204" pitchFamily="18" charset="0"/>
                <a:ea typeface="Cambria" panose="02040503050406030204" pitchFamily="18" charset="0"/>
              </a:rPr>
              <a:t> </a:t>
            </a:r>
            <a:r>
              <a:rPr lang="en-US" sz="2200" b="1" i="1" dirty="0">
                <a:latin typeface="Cambria" panose="02040503050406030204" pitchFamily="18" charset="0"/>
                <a:ea typeface="Cambria" panose="02040503050406030204" pitchFamily="18" charset="0"/>
              </a:rPr>
              <a:t>et al.,</a:t>
            </a:r>
            <a:r>
              <a:rPr lang="en-US" sz="2200" b="1" dirty="0">
                <a:latin typeface="Cambria" panose="02040503050406030204" pitchFamily="18" charset="0"/>
                <a:ea typeface="Cambria" panose="02040503050406030204" pitchFamily="18" charset="0"/>
              </a:rPr>
              <a:t> 1994</a:t>
            </a:r>
            <a:r>
              <a:rPr lang="en-US" sz="2200" b="1" dirty="0">
                <a:latin typeface="Cambria" panose="02040503050406030204" pitchFamily="18" charset="0"/>
                <a:ea typeface="Cambria" panose="02040503050406030204" pitchFamily="18" charset="0"/>
                <a:cs typeface="Times New Roman" panose="02020603050405020304" pitchFamily="18" charset="0"/>
              </a:rPr>
              <a:t>)</a:t>
            </a:r>
          </a:p>
          <a:p>
            <a:pPr marL="405130" lvl="0" indent="-405130" algn="just">
              <a:buFont typeface="Wingdings" panose="05000000000000000000" pitchFamily="2" charset="2"/>
              <a:buChar char="Ø"/>
            </a:pPr>
            <a:endParaRPr lang="en-US" sz="2200" b="1" dirty="0">
              <a:latin typeface="Cambria" panose="02040503050406030204" pitchFamily="18" charset="0"/>
              <a:ea typeface="Cambria" panose="02040503050406030204" pitchFamily="18" charset="0"/>
              <a:cs typeface="Times New Roman" panose="02020603050405020304" pitchFamily="18" charset="0"/>
            </a:endParaRPr>
          </a:p>
          <a:p>
            <a:endParaRPr lang="en-US" sz="22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17159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693866"/>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cs typeface="Times New Roman" panose="02020603050405020304" pitchFamily="18" charset="0"/>
              </a:rPr>
              <a:t> STATISTICAL </a:t>
            </a:r>
            <a:r>
              <a:rPr lang="en-US" sz="2800" b="1" dirty="0" smtClean="0">
                <a:latin typeface="Cambria" panose="02040503050406030204" pitchFamily="18" charset="0"/>
                <a:ea typeface="Cambria" panose="02040503050406030204" pitchFamily="18" charset="0"/>
                <a:cs typeface="Times New Roman" panose="02020603050405020304" pitchFamily="18" charset="0"/>
              </a:rPr>
              <a:t>ANALYSIS</a:t>
            </a:r>
          </a:p>
          <a:p>
            <a:pPr algn="ctr"/>
            <a:endParaRPr lang="en-US" sz="2800" b="1" dirty="0" smtClean="0">
              <a:latin typeface="Cambria" panose="02040503050406030204" pitchFamily="18" charset="0"/>
              <a:ea typeface="Cambria" panose="02040503050406030204" pitchFamily="18" charset="0"/>
              <a:cs typeface="Times New Roman" panose="02020603050405020304" pitchFamily="18" charset="0"/>
            </a:endParaRPr>
          </a:p>
          <a:p>
            <a:pPr marL="346075" indent="-346075" algn="just">
              <a:buFont typeface="Wingdings" panose="05000000000000000000" pitchFamily="2" charset="2"/>
              <a:buChar char="Ø"/>
            </a:pP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a:latin typeface="Cambria" panose="02040503050406030204" pitchFamily="18" charset="0"/>
                <a:ea typeface="Cambria" panose="02040503050406030204" pitchFamily="18" charset="0"/>
                <a:cs typeface="Times New Roman" panose="02020603050405020304" pitchFamily="18" charset="0"/>
              </a:rPr>
              <a:t>The data obtained from the laboratory tests were subjected to one-way analysis of variance (ANOVA) </a:t>
            </a:r>
            <a:r>
              <a:rPr lang="en-US" sz="2800" b="1" dirty="0">
                <a:effectLst/>
                <a:latin typeface="Cambria" panose="02040503050406030204" pitchFamily="18" charset="0"/>
                <a:ea typeface="Cambria" panose="02040503050406030204" pitchFamily="18" charset="0"/>
              </a:rPr>
              <a:t>and Turkey test procedures.</a:t>
            </a:r>
          </a:p>
          <a:p>
            <a:pPr marL="346075" indent="-346075" algn="just">
              <a:buFont typeface="Wingdings" panose="05000000000000000000" pitchFamily="2" charset="2"/>
              <a:buChar char="Ø"/>
            </a:pPr>
            <a:endParaRPr lang="en-US" sz="2800" b="1" dirty="0">
              <a:latin typeface="Cambria" panose="02040503050406030204" pitchFamily="18" charset="0"/>
              <a:ea typeface="Cambria" panose="02040503050406030204" pitchFamily="18" charset="0"/>
              <a:cs typeface="Times New Roman" panose="02020603050405020304" pitchFamily="18" charset="0"/>
            </a:endParaRPr>
          </a:p>
          <a:p>
            <a:pPr marL="346075" indent="-346075" algn="just">
              <a:buFont typeface="Wingdings" panose="05000000000000000000" pitchFamily="2" charset="2"/>
              <a:buChar char="Ø"/>
            </a:pPr>
            <a:r>
              <a:rPr lang="en-US" sz="2800" b="1" dirty="0">
                <a:latin typeface="Cambria" panose="02040503050406030204" pitchFamily="18" charset="0"/>
                <a:ea typeface="Cambria" panose="02040503050406030204" pitchFamily="18" charset="0"/>
                <a:cs typeface="Times New Roman" panose="02020603050405020304" pitchFamily="18" charset="0"/>
              </a:rPr>
              <a:t> Significant differences were obtained at P ≤ 0.05 and the results were expressed as </a:t>
            </a:r>
            <a:r>
              <a:rPr lang="en-US" sz="2800" b="1" dirty="0">
                <a:effectLst/>
                <a:latin typeface="Cambria" panose="02040503050406030204" pitchFamily="18" charset="0"/>
                <a:ea typeface="Cambria" panose="02040503050406030204" pitchFamily="18" charset="0"/>
              </a:rPr>
              <a:t>mean ± standard error of mean (SEM).</a:t>
            </a:r>
            <a:endParaRPr lang="en-US" sz="2800" b="1" dirty="0">
              <a:latin typeface="Cambria" panose="02040503050406030204" pitchFamily="18" charset="0"/>
              <a:ea typeface="Cambria" panose="02040503050406030204" pitchFamily="18" charset="0"/>
              <a:cs typeface="Times New Roman" panose="02020603050405020304" pitchFamily="18" charset="0"/>
            </a:endParaRPr>
          </a:p>
          <a:p>
            <a:pPr marL="346075" indent="-346075" algn="just">
              <a:buFont typeface="Wingdings" panose="05000000000000000000" pitchFamily="2" charset="2"/>
              <a:buChar char="Ø"/>
            </a:pPr>
            <a:endParaRPr lang="en-US" sz="2800" b="1" dirty="0">
              <a:latin typeface="Cambria" panose="02040503050406030204" pitchFamily="18" charset="0"/>
              <a:ea typeface="Cambria" panose="02040503050406030204" pitchFamily="18" charset="0"/>
              <a:cs typeface="Times New Roman" panose="02020603050405020304" pitchFamily="18" charset="0"/>
            </a:endParaRPr>
          </a:p>
          <a:p>
            <a:pPr marL="346075" indent="-346075" algn="just">
              <a:buFont typeface="Wingdings" panose="05000000000000000000" pitchFamily="2" charset="2"/>
              <a:buChar char="Ø"/>
            </a:pPr>
            <a:r>
              <a:rPr lang="en-US" sz="2800" b="1" dirty="0">
                <a:latin typeface="Cambria" panose="02040503050406030204" pitchFamily="18" charset="0"/>
                <a:ea typeface="Cambria" panose="02040503050406030204" pitchFamily="18" charset="0"/>
                <a:cs typeface="Times New Roman" panose="02020603050405020304" pitchFamily="18" charset="0"/>
              </a:rPr>
              <a:t> The SPSS version 23 and Microsoft excel </a:t>
            </a:r>
            <a:r>
              <a:rPr lang="en-US" sz="2800" b="1" dirty="0" smtClean="0">
                <a:latin typeface="Cambria" panose="02040503050406030204" pitchFamily="18" charset="0"/>
                <a:ea typeface="Cambria" panose="02040503050406030204" pitchFamily="18" charset="0"/>
                <a:cs typeface="Times New Roman" panose="02020603050405020304" pitchFamily="18" charset="0"/>
              </a:rPr>
              <a:t>2016 </a:t>
            </a:r>
            <a:r>
              <a:rPr lang="en-US" sz="2800" b="1" dirty="0">
                <a:latin typeface="Cambria" panose="02040503050406030204" pitchFamily="18" charset="0"/>
                <a:ea typeface="Cambria" panose="02040503050406030204" pitchFamily="18" charset="0"/>
                <a:cs typeface="Times New Roman" panose="02020603050405020304" pitchFamily="18" charset="0"/>
              </a:rPr>
              <a:t>software were used.</a:t>
            </a:r>
          </a:p>
          <a:p>
            <a:pPr algn="just"/>
            <a:endParaRPr lang="en-US" sz="28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61811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1643</Words>
  <Application>Microsoft Office PowerPoint</Application>
  <PresentationFormat>On-screen Show (4:3)</PresentationFormat>
  <Paragraphs>190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Cambria</vt:lpstr>
      <vt:lpstr>Times New Roman</vt:lpstr>
      <vt:lpstr>Wingdings</vt:lpstr>
      <vt:lpstr>Office Theme</vt:lpstr>
      <vt:lpstr>PowerPoint Presentation</vt:lpstr>
      <vt:lpstr>PowerPoint Presentation</vt:lpstr>
      <vt:lpstr>Uvaria chamae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BIOACTIVE COPOUNDS PRESENT IN Uvaria chamae STEM (GC-MS)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user</cp:lastModifiedBy>
  <cp:revision>37</cp:revision>
  <dcterms:created xsi:type="dcterms:W3CDTF">2006-08-16T00:00:00Z</dcterms:created>
  <dcterms:modified xsi:type="dcterms:W3CDTF">2024-08-02T14:54:10Z</dcterms:modified>
</cp:coreProperties>
</file>